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58" r:id="rId4"/>
    <p:sldId id="259" r:id="rId5"/>
    <p:sldId id="260" r:id="rId6"/>
    <p:sldId id="261" r:id="rId7"/>
    <p:sldId id="263" r:id="rId8"/>
    <p:sldId id="265" r:id="rId9"/>
    <p:sldId id="266" r:id="rId10"/>
    <p:sldId id="264" r:id="rId11"/>
    <p:sldId id="270" r:id="rId12"/>
    <p:sldId id="267" r:id="rId13"/>
    <p:sldId id="268" r:id="rId14"/>
    <p:sldId id="269" r:id="rId15"/>
    <p:sldId id="271" r:id="rId16"/>
    <p:sldId id="272" r:id="rId17"/>
    <p:sldId id="273" r:id="rId18"/>
    <p:sldId id="274" r:id="rId19"/>
    <p:sldId id="277" r:id="rId20"/>
    <p:sldId id="275" r:id="rId21"/>
    <p:sldId id="276" r:id="rId22"/>
    <p:sldId id="278" r:id="rId23"/>
    <p:sldId id="279" r:id="rId24"/>
    <p:sldId id="280" r:id="rId25"/>
    <p:sldId id="281" r:id="rId26"/>
    <p:sldId id="282"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00" d="100"/>
        <a:sy n="100" d="100"/>
      </p:scale>
      <p:origin x="0" y="0"/>
    </p:cViewPr>
  </p:notesText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204F2-AB09-471D-9A1E-B6ECE1527483}" type="datetimeFigureOut">
              <a:rPr lang="en-IN" smtClean="0"/>
              <a:t>14-03-2025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98E802-D41E-4EDF-ADD4-E9B677EC0D03}" type="slidenum">
              <a:rPr lang="en-IN" smtClean="0"/>
              <a:t>‹#›</a:t>
            </a:fld>
            <a:endParaRPr lang="en-IN"/>
          </a:p>
        </p:txBody>
      </p:sp>
    </p:spTree>
    <p:extLst>
      <p:ext uri="{BB962C8B-B14F-4D97-AF65-F5344CB8AC3E}">
        <p14:creationId xmlns:p14="http://schemas.microsoft.com/office/powerpoint/2010/main" val="1222749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Hey guys! My name is ishaa </a:t>
            </a:r>
            <a:r>
              <a:rPr lang="en-IN" dirty="0" err="1"/>
              <a:t>abdul</a:t>
            </a:r>
            <a:r>
              <a:rPr lang="en-IN" dirty="0"/>
              <a:t> and today I will be presenting my Data analysis project which was part of the resume project challenge #14 conducted by </a:t>
            </a:r>
            <a:r>
              <a:rPr lang="en-IN" dirty="0" err="1"/>
              <a:t>codebasics</a:t>
            </a:r>
            <a:r>
              <a:rPr lang="en-IN" dirty="0"/>
              <a:t>.</a:t>
            </a:r>
          </a:p>
          <a:p>
            <a:pPr>
              <a:buNone/>
            </a:pPr>
            <a:r>
              <a:rPr lang="en-US" i="1" dirty="0"/>
              <a:t>"Lio, a leading telecom provider in India, is planning a strategic merger with </a:t>
            </a:r>
            <a:r>
              <a:rPr lang="en-US" i="1" dirty="0" err="1"/>
              <a:t>Jotstar</a:t>
            </a:r>
            <a:r>
              <a:rPr lang="en-US" i="1" dirty="0"/>
              <a:t>, one of the country’s top streaming platforms. This partnership aims to combine </a:t>
            </a:r>
            <a:r>
              <a:rPr lang="en-US" i="1" dirty="0" err="1"/>
              <a:t>LioCinema’s</a:t>
            </a:r>
            <a:r>
              <a:rPr lang="en-US" i="1" dirty="0"/>
              <a:t> extensive subscriber base with </a:t>
            </a:r>
            <a:r>
              <a:rPr lang="en-US" i="1" dirty="0" err="1"/>
              <a:t>Jotstar’s</a:t>
            </a:r>
            <a:r>
              <a:rPr lang="en-US" i="1" dirty="0"/>
              <a:t> diverse content library, setting the stage for a powerful OTT platform."</a:t>
            </a:r>
            <a:endParaRPr lang="en-US" dirty="0"/>
          </a:p>
          <a:p>
            <a:pPr>
              <a:buNone/>
            </a:pPr>
            <a:r>
              <a:rPr lang="en-US" i="1" dirty="0"/>
              <a:t>"To ensure a smooth and successful transition, Lio’s management needs to analyze key aspects of both platforms’ performance over the past year—from January to November 2024. This includes understanding content consumption patterns, subscriber growth trends, inactivity behavior, as well as upgrade and downgrade patterns."</a:t>
            </a:r>
            <a:endParaRPr lang="en-US" dirty="0"/>
          </a:p>
          <a:p>
            <a:r>
              <a:rPr lang="en-US" i="1" dirty="0"/>
              <a:t>"As the data analyst at Lio, my role is to uncover critical insights from this data to guide informed decision-making. The ultimate goal is to optimize content strategies and position Lio-</a:t>
            </a:r>
            <a:r>
              <a:rPr lang="en-US" i="1" dirty="0" err="1"/>
              <a:t>Jotstar</a:t>
            </a:r>
            <a:r>
              <a:rPr lang="en-US" i="1" dirty="0"/>
              <a:t> as India’s leading OTT platform."</a:t>
            </a:r>
            <a:endParaRPr lang="en-US" dirty="0"/>
          </a:p>
          <a:p>
            <a:endParaRPr lang="en-IN" dirty="0"/>
          </a:p>
        </p:txBody>
      </p:sp>
      <p:sp>
        <p:nvSpPr>
          <p:cNvPr id="4" name="Slide Number Placeholder 3"/>
          <p:cNvSpPr>
            <a:spLocks noGrp="1"/>
          </p:cNvSpPr>
          <p:nvPr>
            <p:ph type="sldNum" sz="quarter" idx="5"/>
          </p:nvPr>
        </p:nvSpPr>
        <p:spPr/>
        <p:txBody>
          <a:bodyPr/>
          <a:lstStyle/>
          <a:p>
            <a:fld id="{8F98E802-D41E-4EDF-ADD4-E9B677EC0D03}" type="slidenum">
              <a:rPr lang="en-IN" smtClean="0"/>
              <a:t>1</a:t>
            </a:fld>
            <a:endParaRPr lang="en-IN"/>
          </a:p>
        </p:txBody>
      </p:sp>
    </p:spTree>
    <p:extLst>
      <p:ext uri="{BB962C8B-B14F-4D97-AF65-F5344CB8AC3E}">
        <p14:creationId xmlns:p14="http://schemas.microsoft.com/office/powerpoint/2010/main" val="1876104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i="1" kern="100" dirty="0">
                <a:effectLst/>
                <a:latin typeface="Aptos" panose="020B0004020202020204" pitchFamily="34" charset="0"/>
                <a:ea typeface="Aptos" panose="020B0004020202020204" pitchFamily="34" charset="0"/>
                <a:cs typeface="Times New Roman" panose="02020603050405020304" pitchFamily="18" charset="0"/>
              </a:rPr>
              <a:t>When </a:t>
            </a:r>
            <a:r>
              <a:rPr lang="en-IN" sz="1800" i="1" kern="100" dirty="0" err="1">
                <a:effectLst/>
                <a:latin typeface="Aptos" panose="020B0004020202020204" pitchFamily="34" charset="0"/>
                <a:ea typeface="Aptos" panose="020B0004020202020204" pitchFamily="34" charset="0"/>
                <a:cs typeface="Times New Roman" panose="02020603050405020304" pitchFamily="18" charset="0"/>
              </a:rPr>
              <a:t>analyzing</a:t>
            </a:r>
            <a:r>
              <a:rPr lang="en-IN" sz="1800" i="1" kern="100" dirty="0">
                <a:effectLst/>
                <a:latin typeface="Aptos" panose="020B0004020202020204" pitchFamily="34" charset="0"/>
                <a:ea typeface="Aptos" panose="020B0004020202020204" pitchFamily="34" charset="0"/>
                <a:cs typeface="Times New Roman" panose="02020603050405020304" pitchFamily="18" charset="0"/>
              </a:rPr>
              <a:t> content by language, </a:t>
            </a:r>
            <a:r>
              <a:rPr lang="en-IN" sz="1800" i="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800" i="1" kern="100" dirty="0">
                <a:effectLst/>
                <a:latin typeface="Aptos" panose="020B0004020202020204" pitchFamily="34" charset="0"/>
                <a:ea typeface="Aptos" panose="020B0004020202020204" pitchFamily="34" charset="0"/>
                <a:cs typeface="Times New Roman" panose="02020603050405020304" pitchFamily="18" charset="0"/>
              </a:rPr>
              <a:t> leads with a significant volume of English content, followed by Hindi and Tamil. In contrast, Lio has a much lower proportion of English content.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8F98E802-D41E-4EDF-ADD4-E9B677EC0D03}" type="slidenum">
              <a:rPr lang="en-IN" smtClean="0"/>
              <a:t>15</a:t>
            </a:fld>
            <a:endParaRPr lang="en-IN"/>
          </a:p>
        </p:txBody>
      </p:sp>
    </p:spTree>
    <p:extLst>
      <p:ext uri="{BB962C8B-B14F-4D97-AF65-F5344CB8AC3E}">
        <p14:creationId xmlns:p14="http://schemas.microsoft.com/office/powerpoint/2010/main" val="3593766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i="1" kern="100" dirty="0">
                <a:effectLst/>
                <a:latin typeface="Aptos" panose="020B0004020202020204" pitchFamily="34" charset="0"/>
                <a:ea typeface="Aptos" panose="020B0004020202020204" pitchFamily="34" charset="0"/>
                <a:cs typeface="Times New Roman" panose="02020603050405020304" pitchFamily="18" charset="0"/>
              </a:rPr>
              <a:t>Now, looking at the content type breakdown—50% of </a:t>
            </a:r>
            <a:r>
              <a:rPr lang="en-IN" sz="1800" i="1" kern="100" dirty="0" err="1">
                <a:effectLst/>
                <a:latin typeface="Aptos" panose="020B0004020202020204" pitchFamily="34" charset="0"/>
                <a:ea typeface="Aptos" panose="020B0004020202020204" pitchFamily="34" charset="0"/>
                <a:cs typeface="Times New Roman" panose="02020603050405020304" pitchFamily="18" charset="0"/>
              </a:rPr>
              <a:t>Jotstar’s</a:t>
            </a:r>
            <a:r>
              <a:rPr lang="en-IN" sz="1800" i="1" kern="100" dirty="0">
                <a:effectLst/>
                <a:latin typeface="Aptos" panose="020B0004020202020204" pitchFamily="34" charset="0"/>
                <a:ea typeface="Aptos" panose="020B0004020202020204" pitchFamily="34" charset="0"/>
                <a:cs typeface="Times New Roman" panose="02020603050405020304" pitchFamily="18" charset="0"/>
              </a:rPr>
              <a:t> library consists of movies, followed by series, whereas Lio has a much higher concentration of movies at 72%, with very limited sports content. In comparison, </a:t>
            </a:r>
            <a:r>
              <a:rPr lang="en-IN" sz="1800" i="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800" i="1" kern="100" dirty="0">
                <a:effectLst/>
                <a:latin typeface="Aptos" panose="020B0004020202020204" pitchFamily="34" charset="0"/>
                <a:ea typeface="Aptos" panose="020B0004020202020204" pitchFamily="34" charset="0"/>
                <a:cs typeface="Times New Roman" panose="02020603050405020304" pitchFamily="18" charset="0"/>
              </a:rPr>
              <a:t> dedicates 15% of its library to sports, making it a stronger player in this category.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8F98E802-D41E-4EDF-ADD4-E9B677EC0D03}" type="slidenum">
              <a:rPr lang="en-IN" smtClean="0"/>
              <a:t>16</a:t>
            </a:fld>
            <a:endParaRPr lang="en-IN"/>
          </a:p>
        </p:txBody>
      </p:sp>
    </p:spTree>
    <p:extLst>
      <p:ext uri="{BB962C8B-B14F-4D97-AF65-F5344CB8AC3E}">
        <p14:creationId xmlns:p14="http://schemas.microsoft.com/office/powerpoint/2010/main" val="3511065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IN" sz="1600" kern="100" dirty="0">
                <a:effectLst/>
                <a:latin typeface="Aptos" panose="020B0004020202020204" pitchFamily="34" charset="0"/>
                <a:ea typeface="Aptos" panose="020B0004020202020204" pitchFamily="34" charset="0"/>
                <a:cs typeface="Times New Roman" panose="02020603050405020304" pitchFamily="18" charset="0"/>
              </a:rPr>
              <a:t>The user demographics analysis shows that </a:t>
            </a:r>
            <a:r>
              <a:rPr lang="en-IN" sz="1600" b="1" kern="100" dirty="0" err="1">
                <a:effectLst/>
                <a:latin typeface="Aptos" panose="020B0004020202020204" pitchFamily="34" charset="0"/>
                <a:ea typeface="Aptos" panose="020B0004020202020204" pitchFamily="34" charset="0"/>
                <a:cs typeface="Times New Roman" panose="02020603050405020304" pitchFamily="18" charset="0"/>
              </a:rPr>
              <a:t>Jotstar's</a:t>
            </a:r>
            <a:r>
              <a:rPr lang="en-IN" sz="1600" b="1" kern="100" dirty="0">
                <a:effectLst/>
                <a:latin typeface="Aptos" panose="020B0004020202020204" pitchFamily="34" charset="0"/>
                <a:ea typeface="Aptos" panose="020B0004020202020204" pitchFamily="34" charset="0"/>
                <a:cs typeface="Times New Roman" panose="02020603050405020304" pitchFamily="18" charset="0"/>
              </a:rPr>
              <a:t> largest subscriber base</a:t>
            </a:r>
            <a:r>
              <a:rPr lang="en-IN" sz="1600" kern="100" dirty="0">
                <a:effectLst/>
                <a:latin typeface="Aptos" panose="020B0004020202020204" pitchFamily="34" charset="0"/>
                <a:ea typeface="Aptos" panose="020B0004020202020204" pitchFamily="34" charset="0"/>
                <a:cs typeface="Times New Roman" panose="02020603050405020304" pitchFamily="18" charset="0"/>
              </a:rPr>
              <a:t> comes from the </a:t>
            </a:r>
            <a:r>
              <a:rPr lang="en-IN" sz="1600" b="1" kern="100" dirty="0">
                <a:effectLst/>
                <a:latin typeface="Aptos" panose="020B0004020202020204" pitchFamily="34" charset="0"/>
                <a:ea typeface="Aptos" panose="020B0004020202020204" pitchFamily="34" charset="0"/>
                <a:cs typeface="Times New Roman" panose="02020603050405020304" pitchFamily="18" charset="0"/>
              </a:rPr>
              <a:t>25-34 age group</a:t>
            </a:r>
            <a:r>
              <a:rPr lang="en-IN" sz="1600" kern="100" dirty="0">
                <a:effectLst/>
                <a:latin typeface="Aptos" panose="020B0004020202020204" pitchFamily="34" charset="0"/>
                <a:ea typeface="Aptos" panose="020B0004020202020204" pitchFamily="34" charset="0"/>
                <a:cs typeface="Times New Roman" panose="02020603050405020304" pitchFamily="18" charset="0"/>
              </a:rPr>
              <a:t>, with nearly </a:t>
            </a:r>
            <a:r>
              <a:rPr lang="en-IN" sz="1600" b="1" kern="100" dirty="0">
                <a:effectLst/>
                <a:latin typeface="Aptos" panose="020B0004020202020204" pitchFamily="34" charset="0"/>
                <a:ea typeface="Aptos" panose="020B0004020202020204" pitchFamily="34" charset="0"/>
                <a:cs typeface="Times New Roman" panose="02020603050405020304" pitchFamily="18" charset="0"/>
              </a:rPr>
              <a:t>20,000 users</a:t>
            </a:r>
            <a:r>
              <a:rPr lang="en-IN" sz="1600" kern="100" dirty="0">
                <a:effectLst/>
                <a:latin typeface="Aptos" panose="020B0004020202020204" pitchFamily="34" charset="0"/>
                <a:ea typeface="Aptos" panose="020B0004020202020204" pitchFamily="34" charset="0"/>
                <a:cs typeface="Times New Roman" panose="02020603050405020304" pitchFamily="18" charset="0"/>
              </a:rPr>
              <a:t>. In contrast, </a:t>
            </a:r>
            <a:r>
              <a:rPr lang="en-IN" sz="1600" b="1" kern="100" dirty="0">
                <a:effectLst/>
                <a:latin typeface="Aptos" panose="020B0004020202020204" pitchFamily="34" charset="0"/>
                <a:ea typeface="Aptos" panose="020B0004020202020204" pitchFamily="34" charset="0"/>
                <a:cs typeface="Times New Roman" panose="02020603050405020304" pitchFamily="18" charset="0"/>
              </a:rPr>
              <a:t>Lio Cinema has the highest number of subscribers in the 18-24 age group</a:t>
            </a:r>
            <a:r>
              <a:rPr lang="en-IN" sz="1600" kern="100" dirty="0">
                <a:effectLst/>
                <a:latin typeface="Aptos" panose="020B0004020202020204" pitchFamily="34" charset="0"/>
                <a:ea typeface="Aptos" panose="020B0004020202020204" pitchFamily="34" charset="0"/>
                <a:cs typeface="Times New Roman" panose="02020603050405020304" pitchFamily="18" charset="0"/>
              </a:rPr>
              <a:t>, with an estimated </a:t>
            </a:r>
            <a:r>
              <a:rPr lang="en-IN" sz="1600" b="1" kern="100" dirty="0">
                <a:effectLst/>
                <a:latin typeface="Aptos" panose="020B0004020202020204" pitchFamily="34" charset="0"/>
                <a:ea typeface="Aptos" panose="020B0004020202020204" pitchFamily="34" charset="0"/>
                <a:cs typeface="Times New Roman" panose="02020603050405020304" pitchFamily="18" charset="0"/>
              </a:rPr>
              <a:t>80,000 users</a:t>
            </a:r>
            <a:r>
              <a:rPr lang="en-IN" sz="1600" kern="1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pPr>
            <a:r>
              <a:rPr lang="en-IN" sz="1600" kern="100" dirty="0">
                <a:effectLst/>
                <a:latin typeface="Aptos" panose="020B0004020202020204" pitchFamily="34" charset="0"/>
                <a:ea typeface="Aptos" panose="020B0004020202020204" pitchFamily="34" charset="0"/>
                <a:cs typeface="Times New Roman" panose="02020603050405020304" pitchFamily="18" charset="0"/>
              </a:rPr>
              <a:t>When looking at </a:t>
            </a:r>
            <a:r>
              <a:rPr lang="en-IN" sz="1600" b="1" kern="100" dirty="0">
                <a:effectLst/>
                <a:latin typeface="Aptos" panose="020B0004020202020204" pitchFamily="34" charset="0"/>
                <a:ea typeface="Aptos" panose="020B0004020202020204" pitchFamily="34" charset="0"/>
                <a:cs typeface="Times New Roman" panose="02020603050405020304" pitchFamily="18" charset="0"/>
              </a:rPr>
              <a:t>paid user distribution</a:t>
            </a:r>
            <a:r>
              <a:rPr lang="en-IN" sz="1600" kern="100" dirty="0">
                <a:effectLst/>
                <a:latin typeface="Aptos" panose="020B0004020202020204" pitchFamily="34" charset="0"/>
                <a:ea typeface="Aptos" panose="020B0004020202020204" pitchFamily="34" charset="0"/>
                <a:cs typeface="Times New Roman" panose="02020603050405020304" pitchFamily="18" charset="0"/>
              </a:rPr>
              <a:t>, both platforms see the highest number of paying subscribers in the </a:t>
            </a:r>
            <a:r>
              <a:rPr lang="en-IN" sz="1600" b="1" kern="100" dirty="0">
                <a:effectLst/>
                <a:latin typeface="Aptos" panose="020B0004020202020204" pitchFamily="34" charset="0"/>
                <a:ea typeface="Aptos" panose="020B0004020202020204" pitchFamily="34" charset="0"/>
                <a:cs typeface="Times New Roman" panose="02020603050405020304" pitchFamily="18" charset="0"/>
              </a:rPr>
              <a:t>25-34 age group</a:t>
            </a:r>
            <a:r>
              <a:rPr lang="en-IN" sz="1600" kern="100" dirty="0">
                <a:effectLst/>
                <a:latin typeface="Aptos" panose="020B0004020202020204" pitchFamily="34" charset="0"/>
                <a:ea typeface="Aptos" panose="020B0004020202020204" pitchFamily="34" charset="0"/>
                <a:cs typeface="Times New Roman" panose="02020603050405020304" pitchFamily="18" charset="0"/>
              </a:rPr>
              <a:t>. This suggests that users within this age bracket are more likely to opt for a paid subscription across both OTT platforms.</a:t>
            </a:r>
          </a:p>
          <a:p>
            <a:endParaRPr lang="en-IN" sz="1100" dirty="0"/>
          </a:p>
        </p:txBody>
      </p:sp>
      <p:sp>
        <p:nvSpPr>
          <p:cNvPr id="4" name="Slide Number Placeholder 3"/>
          <p:cNvSpPr>
            <a:spLocks noGrp="1"/>
          </p:cNvSpPr>
          <p:nvPr>
            <p:ph type="sldNum" sz="quarter" idx="5"/>
          </p:nvPr>
        </p:nvSpPr>
        <p:spPr/>
        <p:txBody>
          <a:bodyPr/>
          <a:lstStyle/>
          <a:p>
            <a:fld id="{8F98E802-D41E-4EDF-ADD4-E9B677EC0D03}" type="slidenum">
              <a:rPr lang="en-IN" smtClean="0"/>
              <a:t>18</a:t>
            </a:fld>
            <a:endParaRPr lang="en-IN"/>
          </a:p>
        </p:txBody>
      </p:sp>
    </p:spTree>
    <p:extLst>
      <p:ext uri="{BB962C8B-B14F-4D97-AF65-F5344CB8AC3E}">
        <p14:creationId xmlns:p14="http://schemas.microsoft.com/office/powerpoint/2010/main" val="1456900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IN" sz="1400" kern="100" dirty="0">
                <a:effectLst/>
                <a:latin typeface="Aptos" panose="020B0004020202020204" pitchFamily="34" charset="0"/>
                <a:ea typeface="Aptos" panose="020B0004020202020204" pitchFamily="34" charset="0"/>
                <a:cs typeface="Times New Roman" panose="02020603050405020304" pitchFamily="18" charset="0"/>
              </a:rPr>
              <a:t>In terms of </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subscription plan distribution</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Lio Cinema</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has a </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higher proportion of free users</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while </a:t>
            </a:r>
            <a:r>
              <a:rPr lang="en-IN" sz="1400" b="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 has a more diverse distribution across different subscription tiers</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Notably, </a:t>
            </a:r>
            <a:r>
              <a:rPr lang="en-IN" sz="1400" b="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 has a significant share of VIP subscribers</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which is absent in Lio Cinema’s model. This indicates that </a:t>
            </a:r>
            <a:r>
              <a:rPr lang="en-IN" sz="1400"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has a stronger premium monetization strategy, whereas Lio relies more on free-tier users.</a:t>
            </a:r>
            <a:r>
              <a:rPr lang="en-IN" sz="14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Lio Cinema</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has a </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higher proportion of free users</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with only a small percentage opting for premium or VIP plans. </a:t>
            </a:r>
          </a:p>
          <a:p>
            <a:pPr>
              <a:lnSpc>
                <a:spcPct val="115000"/>
              </a:lnSpc>
              <a:spcAft>
                <a:spcPts val="800"/>
              </a:spcAft>
              <a:buNone/>
            </a:pPr>
            <a:r>
              <a:rPr lang="en-IN" sz="14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400" b="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 however, has a more balanced distribution</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with a notable percentage of subscribers in the </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premium and VIP categories</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buNone/>
            </a:pPr>
            <a:r>
              <a:rPr lang="en-IN" sz="1400" kern="100" dirty="0">
                <a:effectLst/>
                <a:latin typeface="Aptos" panose="020B0004020202020204" pitchFamily="34" charset="0"/>
                <a:ea typeface="Aptos" panose="020B0004020202020204" pitchFamily="34" charset="0"/>
                <a:cs typeface="Times New Roman" panose="02020603050405020304" pitchFamily="18" charset="0"/>
              </a:rPr>
              <a:t>  The </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VIP segment is exclusive to </a:t>
            </a:r>
            <a:r>
              <a:rPr lang="en-IN" sz="1400" b="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indicating a differentiated content offering or monetization strategy. </a:t>
            </a:r>
          </a:p>
          <a:p>
            <a:pPr>
              <a:lnSpc>
                <a:spcPct val="115000"/>
              </a:lnSpc>
              <a:spcAft>
                <a:spcPts val="800"/>
              </a:spcAft>
            </a:pPr>
            <a:r>
              <a:rPr lang="en-IN" sz="1400" kern="100" dirty="0">
                <a:effectLst/>
                <a:latin typeface="Aptos" panose="020B0004020202020204" pitchFamily="34" charset="0"/>
                <a:ea typeface="Aptos" panose="020B0004020202020204" pitchFamily="34" charset="0"/>
                <a:cs typeface="Times New Roman" panose="02020603050405020304" pitchFamily="18" charset="0"/>
              </a:rPr>
              <a:t>  This highlights that </a:t>
            </a:r>
            <a:r>
              <a:rPr lang="en-IN" sz="1400" b="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 is relatively stronger in converting users into premium subscribers</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whereas </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Lio Cinema relies more on free-tier users</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a:t>
            </a:r>
          </a:p>
          <a:p>
            <a:endParaRPr lang="en-IN" sz="1050" dirty="0"/>
          </a:p>
        </p:txBody>
      </p:sp>
      <p:sp>
        <p:nvSpPr>
          <p:cNvPr id="4" name="Slide Number Placeholder 3"/>
          <p:cNvSpPr>
            <a:spLocks noGrp="1"/>
          </p:cNvSpPr>
          <p:nvPr>
            <p:ph type="sldNum" sz="quarter" idx="5"/>
          </p:nvPr>
        </p:nvSpPr>
        <p:spPr/>
        <p:txBody>
          <a:bodyPr/>
          <a:lstStyle/>
          <a:p>
            <a:fld id="{8F98E802-D41E-4EDF-ADD4-E9B677EC0D03}" type="slidenum">
              <a:rPr lang="en-IN" smtClean="0"/>
              <a:t>19</a:t>
            </a:fld>
            <a:endParaRPr lang="en-IN"/>
          </a:p>
        </p:txBody>
      </p:sp>
    </p:spTree>
    <p:extLst>
      <p:ext uri="{BB962C8B-B14F-4D97-AF65-F5344CB8AC3E}">
        <p14:creationId xmlns:p14="http://schemas.microsoft.com/office/powerpoint/2010/main" val="1674419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F98E802-D41E-4EDF-ADD4-E9B677EC0D03}" type="slidenum">
              <a:rPr lang="en-IN" smtClean="0"/>
              <a:t>20</a:t>
            </a:fld>
            <a:endParaRPr lang="en-IN"/>
          </a:p>
        </p:txBody>
      </p:sp>
    </p:spTree>
    <p:extLst>
      <p:ext uri="{BB962C8B-B14F-4D97-AF65-F5344CB8AC3E}">
        <p14:creationId xmlns:p14="http://schemas.microsoft.com/office/powerpoint/2010/main" val="3247060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15000"/>
              </a:lnSpc>
              <a:spcAft>
                <a:spcPts val="800"/>
              </a:spcAft>
              <a:buSzPts val="1000"/>
              <a:buFont typeface="Symbol" panose="05050102010706020507" pitchFamily="18" charset="2"/>
              <a:buChar char=""/>
              <a:tabLst>
                <a:tab pos="457200" algn="l"/>
              </a:tabLst>
            </a:pPr>
            <a:r>
              <a:rPr lang="en-IN" sz="1100" b="1" kern="100" dirty="0">
                <a:effectLst/>
                <a:latin typeface="Aptos" panose="020B0004020202020204" pitchFamily="34" charset="0"/>
                <a:ea typeface="Aptos" panose="020B0004020202020204" pitchFamily="34" charset="0"/>
                <a:cs typeface="Times New Roman" panose="02020603050405020304" pitchFamily="18" charset="0"/>
              </a:rPr>
              <a:t>Lio Cinema</a:t>
            </a:r>
            <a:r>
              <a:rPr lang="en-IN" sz="1100" kern="100" dirty="0">
                <a:effectLst/>
                <a:latin typeface="Aptos" panose="020B0004020202020204" pitchFamily="34" charset="0"/>
                <a:ea typeface="Aptos" panose="020B0004020202020204" pitchFamily="34" charset="0"/>
                <a:cs typeface="Times New Roman" panose="02020603050405020304" pitchFamily="18" charset="0"/>
              </a:rPr>
              <a:t> shows a </a:t>
            </a:r>
            <a:r>
              <a:rPr lang="en-IN" sz="1100" b="1" kern="100" dirty="0">
                <a:effectLst/>
                <a:latin typeface="Aptos" panose="020B0004020202020204" pitchFamily="34" charset="0"/>
                <a:ea typeface="Aptos" panose="020B0004020202020204" pitchFamily="34" charset="0"/>
                <a:cs typeface="Times New Roman" panose="02020603050405020304" pitchFamily="18" charset="0"/>
              </a:rPr>
              <a:t>much higher inactivity rate</a:t>
            </a:r>
            <a:r>
              <a:rPr lang="en-IN" sz="1100" kern="100" dirty="0">
                <a:effectLst/>
                <a:latin typeface="Aptos" panose="020B0004020202020204" pitchFamily="34" charset="0"/>
                <a:ea typeface="Aptos" panose="020B0004020202020204" pitchFamily="34" charset="0"/>
                <a:cs typeface="Times New Roman" panose="02020603050405020304" pitchFamily="18" charset="0"/>
              </a:rPr>
              <a:t>, reaching a peak of </a:t>
            </a:r>
            <a:r>
              <a:rPr lang="en-IN" sz="1100" b="1" kern="100" dirty="0">
                <a:effectLst/>
                <a:latin typeface="Aptos" panose="020B0004020202020204" pitchFamily="34" charset="0"/>
                <a:ea typeface="Aptos" panose="020B0004020202020204" pitchFamily="34" charset="0"/>
                <a:cs typeface="Times New Roman" panose="02020603050405020304" pitchFamily="18" charset="0"/>
              </a:rPr>
              <a:t>17.89K inactive users in November</a:t>
            </a:r>
            <a:r>
              <a:rPr lang="en-IN" sz="1100" kern="100" dirty="0">
                <a:effectLst/>
                <a:latin typeface="Aptos" panose="020B0004020202020204" pitchFamily="34" charset="0"/>
                <a:ea typeface="Aptos" panose="020B0004020202020204" pitchFamily="34" charset="0"/>
                <a:cs typeface="Times New Roman" panose="02020603050405020304" pitchFamily="18" charset="0"/>
              </a:rPr>
              <a:t> before dropping to </a:t>
            </a:r>
            <a:r>
              <a:rPr lang="en-IN" sz="1100" b="1" kern="100" dirty="0">
                <a:effectLst/>
                <a:latin typeface="Aptos" panose="020B0004020202020204" pitchFamily="34" charset="0"/>
                <a:ea typeface="Aptos" panose="020B0004020202020204" pitchFamily="34" charset="0"/>
                <a:cs typeface="Times New Roman" panose="02020603050405020304" pitchFamily="18" charset="0"/>
              </a:rPr>
              <a:t>10.02K in December</a:t>
            </a:r>
            <a:r>
              <a:rPr lang="en-IN" sz="11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spcAft>
                <a:spcPts val="800"/>
              </a:spcAft>
              <a:buSzPts val="1000"/>
              <a:buFont typeface="Symbol" panose="05050102010706020507" pitchFamily="18" charset="2"/>
              <a:buChar char=""/>
              <a:tabLst>
                <a:tab pos="457200" algn="l"/>
              </a:tabLst>
            </a:pPr>
            <a:r>
              <a:rPr lang="en-IN" sz="1100" b="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100" b="1" kern="100" dirty="0">
                <a:effectLst/>
                <a:latin typeface="Aptos" panose="020B0004020202020204" pitchFamily="34" charset="0"/>
                <a:ea typeface="Aptos" panose="020B0004020202020204" pitchFamily="34" charset="0"/>
                <a:cs typeface="Times New Roman" panose="02020603050405020304" pitchFamily="18" charset="0"/>
              </a:rPr>
              <a:t> maintains a consistently low inactivity rate</a:t>
            </a:r>
            <a:r>
              <a:rPr lang="en-IN" sz="1100" kern="100" dirty="0">
                <a:effectLst/>
                <a:latin typeface="Aptos" panose="020B0004020202020204" pitchFamily="34" charset="0"/>
                <a:ea typeface="Aptos" panose="020B0004020202020204" pitchFamily="34" charset="0"/>
                <a:cs typeface="Times New Roman" panose="02020603050405020304" pitchFamily="18" charset="0"/>
              </a:rPr>
              <a:t>, indicating </a:t>
            </a:r>
            <a:r>
              <a:rPr lang="en-IN" sz="1100" b="1" kern="100" dirty="0">
                <a:effectLst/>
                <a:latin typeface="Aptos" panose="020B0004020202020204" pitchFamily="34" charset="0"/>
                <a:ea typeface="Aptos" panose="020B0004020202020204" pitchFamily="34" charset="0"/>
                <a:cs typeface="Times New Roman" panose="02020603050405020304" pitchFamily="18" charset="0"/>
              </a:rPr>
              <a:t>better engagement and retention</a:t>
            </a:r>
            <a:r>
              <a:rPr lang="en-IN" sz="11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spcAft>
                <a:spcPts val="800"/>
              </a:spcAft>
              <a:buSzPts val="1000"/>
              <a:buFont typeface="Symbol" panose="05050102010706020507" pitchFamily="18" charset="2"/>
              <a:buChar char=""/>
              <a:tabLst>
                <a:tab pos="457200" algn="l"/>
              </a:tabLst>
            </a:pPr>
            <a:r>
              <a:rPr lang="en-IN" sz="1100" b="1" kern="100" dirty="0">
                <a:effectLst/>
                <a:latin typeface="Aptos" panose="020B0004020202020204" pitchFamily="34" charset="0"/>
                <a:ea typeface="Aptos" panose="020B0004020202020204" pitchFamily="34" charset="0"/>
                <a:cs typeface="Times New Roman" panose="02020603050405020304" pitchFamily="18" charset="0"/>
              </a:rPr>
              <a:t>Key Metrics:</a:t>
            </a:r>
            <a:r>
              <a:rPr lang="en-IN" sz="11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lvl="1" indent="-285750">
              <a:lnSpc>
                <a:spcPct val="115000"/>
              </a:lnSpc>
              <a:spcAft>
                <a:spcPts val="800"/>
              </a:spcAft>
              <a:buSzPts val="1000"/>
              <a:buFont typeface="Courier New" panose="02070309020205020404" pitchFamily="49" charset="0"/>
              <a:buChar char="o"/>
              <a:tabLst>
                <a:tab pos="914400" algn="l"/>
              </a:tabLst>
            </a:pPr>
            <a:r>
              <a:rPr lang="en-IN" sz="1100" b="1" kern="100" dirty="0">
                <a:effectLst/>
                <a:latin typeface="Aptos" panose="020B0004020202020204" pitchFamily="34" charset="0"/>
                <a:ea typeface="Aptos" panose="020B0004020202020204" pitchFamily="34" charset="0"/>
                <a:cs typeface="Times New Roman" panose="02020603050405020304" pitchFamily="18" charset="0"/>
              </a:rPr>
              <a:t>Lio Inactivity Rate:</a:t>
            </a:r>
            <a:r>
              <a:rPr lang="en-IN" sz="11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100" b="1" kern="100" dirty="0">
                <a:effectLst/>
                <a:latin typeface="Aptos" panose="020B0004020202020204" pitchFamily="34" charset="0"/>
                <a:ea typeface="Aptos" panose="020B0004020202020204" pitchFamily="34" charset="0"/>
                <a:cs typeface="Times New Roman" panose="02020603050405020304" pitchFamily="18" charset="0"/>
              </a:rPr>
              <a:t>45%</a:t>
            </a:r>
            <a:r>
              <a:rPr lang="en-IN" sz="1100" kern="100" dirty="0">
                <a:effectLst/>
                <a:latin typeface="Aptos" panose="020B0004020202020204" pitchFamily="34" charset="0"/>
                <a:ea typeface="Aptos" panose="020B0004020202020204" pitchFamily="34" charset="0"/>
                <a:cs typeface="Times New Roman" panose="02020603050405020304" pitchFamily="18" charset="0"/>
              </a:rPr>
              <a:t> of users become inactive.</a:t>
            </a:r>
          </a:p>
          <a:p>
            <a:pPr marL="742950" lvl="1" indent="-285750">
              <a:lnSpc>
                <a:spcPct val="115000"/>
              </a:lnSpc>
              <a:spcAft>
                <a:spcPts val="800"/>
              </a:spcAft>
              <a:buSzPts val="1000"/>
              <a:buFont typeface="Courier New" panose="02070309020205020404" pitchFamily="49" charset="0"/>
              <a:buChar char="o"/>
              <a:tabLst>
                <a:tab pos="914400" algn="l"/>
              </a:tabLst>
            </a:pPr>
            <a:r>
              <a:rPr lang="en-IN" sz="1100" b="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100" b="1" kern="100" dirty="0">
                <a:effectLst/>
                <a:latin typeface="Aptos" panose="020B0004020202020204" pitchFamily="34" charset="0"/>
                <a:ea typeface="Aptos" panose="020B0004020202020204" pitchFamily="34" charset="0"/>
                <a:cs typeface="Times New Roman" panose="02020603050405020304" pitchFamily="18" charset="0"/>
              </a:rPr>
              <a:t> Inactivity Rate:</a:t>
            </a:r>
            <a:r>
              <a:rPr lang="en-IN" sz="1100" kern="100" dirty="0">
                <a:effectLst/>
                <a:latin typeface="Aptos" panose="020B0004020202020204" pitchFamily="34" charset="0"/>
                <a:ea typeface="Aptos" panose="020B0004020202020204" pitchFamily="34" charset="0"/>
                <a:cs typeface="Times New Roman" panose="02020603050405020304" pitchFamily="18" charset="0"/>
              </a:rPr>
              <a:t> Significantly lower at </a:t>
            </a:r>
            <a:r>
              <a:rPr lang="en-IN" sz="1100" b="1" kern="100" dirty="0">
                <a:effectLst/>
                <a:latin typeface="Aptos" panose="020B0004020202020204" pitchFamily="34" charset="0"/>
                <a:ea typeface="Aptos" panose="020B0004020202020204" pitchFamily="34" charset="0"/>
                <a:cs typeface="Times New Roman" panose="02020603050405020304" pitchFamily="18" charset="0"/>
              </a:rPr>
              <a:t>14.91%</a:t>
            </a:r>
            <a:r>
              <a:rPr lang="en-IN" sz="11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IN" sz="1100" b="1" kern="100" dirty="0">
                <a:effectLst/>
                <a:latin typeface="Aptos" panose="020B0004020202020204" pitchFamily="34" charset="0"/>
                <a:ea typeface="Aptos" panose="020B0004020202020204" pitchFamily="34" charset="0"/>
                <a:cs typeface="Times New Roman" panose="02020603050405020304" pitchFamily="18" charset="0"/>
              </a:rPr>
              <a:t>Average time before inactivity:</a:t>
            </a:r>
            <a:r>
              <a:rPr lang="en-IN" sz="11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100" b="1" kern="100" dirty="0">
                <a:effectLst/>
                <a:latin typeface="Aptos" panose="020B0004020202020204" pitchFamily="34" charset="0"/>
                <a:ea typeface="Aptos" panose="020B0004020202020204" pitchFamily="34" charset="0"/>
                <a:cs typeface="Times New Roman" panose="02020603050405020304" pitchFamily="18" charset="0"/>
              </a:rPr>
              <a:t>60 days</a:t>
            </a:r>
            <a:r>
              <a:rPr lang="en-IN" sz="1100" kern="100" dirty="0">
                <a:effectLst/>
                <a:latin typeface="Aptos" panose="020B0004020202020204" pitchFamily="34" charset="0"/>
                <a:ea typeface="Aptos" panose="020B0004020202020204" pitchFamily="34" charset="0"/>
                <a:cs typeface="Times New Roman" panose="02020603050405020304" pitchFamily="18" charset="0"/>
              </a:rPr>
              <a:t>, meaning most users disengage within two months of subscribing.</a:t>
            </a:r>
          </a:p>
          <a:p>
            <a:pPr marL="742950" lvl="1" indent="-285750">
              <a:lnSpc>
                <a:spcPct val="115000"/>
              </a:lnSpc>
              <a:spcAft>
                <a:spcPts val="800"/>
              </a:spcAft>
              <a:buSzPts val="1000"/>
              <a:buFont typeface="Courier New" panose="02070309020205020404" pitchFamily="49" charset="0"/>
              <a:buChar char="o"/>
              <a:tabLst>
                <a:tab pos="914400" algn="l"/>
              </a:tabLst>
            </a:pPr>
            <a:r>
              <a:rPr lang="en-IN" sz="1100" b="1" kern="100" dirty="0">
                <a:effectLst/>
                <a:latin typeface="Aptos" panose="020B0004020202020204" pitchFamily="34" charset="0"/>
                <a:ea typeface="Aptos" panose="020B0004020202020204" pitchFamily="34" charset="0"/>
                <a:cs typeface="Times New Roman" panose="02020603050405020304" pitchFamily="18" charset="0"/>
              </a:rPr>
              <a:t>MoM Inactivity Growth:</a:t>
            </a:r>
            <a:r>
              <a:rPr lang="en-IN" sz="11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100" b="1" kern="100" dirty="0">
                <a:effectLst/>
                <a:latin typeface="Aptos" panose="020B0004020202020204" pitchFamily="34" charset="0"/>
                <a:ea typeface="Aptos" panose="020B0004020202020204" pitchFamily="34" charset="0"/>
                <a:cs typeface="Times New Roman" panose="02020603050405020304" pitchFamily="18" charset="0"/>
              </a:rPr>
              <a:t>14.24%</a:t>
            </a:r>
            <a:r>
              <a:rPr lang="en-IN" sz="1100" kern="100" dirty="0">
                <a:effectLst/>
                <a:latin typeface="Aptos" panose="020B0004020202020204" pitchFamily="34" charset="0"/>
                <a:ea typeface="Aptos" panose="020B0004020202020204" pitchFamily="34" charset="0"/>
                <a:cs typeface="Times New Roman" panose="02020603050405020304" pitchFamily="18" charset="0"/>
              </a:rPr>
              <a:t>, showing an increasing trend in churn that needs to be addressed.</a:t>
            </a:r>
          </a:p>
          <a:p>
            <a:pPr marL="342900" lvl="0" indent="-342900">
              <a:lnSpc>
                <a:spcPct val="115000"/>
              </a:lnSpc>
              <a:spcAft>
                <a:spcPts val="800"/>
              </a:spcAft>
              <a:buSzPts val="1000"/>
              <a:buFont typeface="Symbol" panose="05050102010706020507" pitchFamily="18" charset="2"/>
              <a:buChar char=""/>
              <a:tabLst>
                <a:tab pos="457200" algn="l"/>
              </a:tabLst>
            </a:pPr>
            <a:r>
              <a:rPr lang="en-IN" sz="1100" b="1" kern="100" dirty="0">
                <a:effectLst/>
                <a:latin typeface="Aptos" panose="020B0004020202020204" pitchFamily="34" charset="0"/>
                <a:ea typeface="Aptos" panose="020B0004020202020204" pitchFamily="34" charset="0"/>
                <a:cs typeface="Times New Roman" panose="02020603050405020304" pitchFamily="18" charset="0"/>
              </a:rPr>
              <a:t>Key Takeaway:</a:t>
            </a:r>
            <a:r>
              <a:rPr lang="en-IN" sz="11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100" b="1" kern="100" dirty="0">
                <a:effectLst/>
                <a:latin typeface="Aptos" panose="020B0004020202020204" pitchFamily="34" charset="0"/>
                <a:ea typeface="Aptos" panose="020B0004020202020204" pitchFamily="34" charset="0"/>
                <a:cs typeface="Times New Roman" panose="02020603050405020304" pitchFamily="18" charset="0"/>
              </a:rPr>
              <a:t>Lio Cinema has a major challenge with user retention</a:t>
            </a:r>
            <a:r>
              <a:rPr lang="en-IN" sz="1100" kern="100" dirty="0">
                <a:effectLst/>
                <a:latin typeface="Aptos" panose="020B0004020202020204" pitchFamily="34" charset="0"/>
                <a:ea typeface="Aptos" panose="020B0004020202020204" pitchFamily="34" charset="0"/>
                <a:cs typeface="Times New Roman" panose="02020603050405020304" pitchFamily="18" charset="0"/>
              </a:rPr>
              <a:t>, while </a:t>
            </a:r>
            <a:r>
              <a:rPr lang="en-IN" sz="1100"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100" kern="100" dirty="0">
                <a:effectLst/>
                <a:latin typeface="Aptos" panose="020B0004020202020204" pitchFamily="34" charset="0"/>
                <a:ea typeface="Aptos" panose="020B0004020202020204" pitchFamily="34" charset="0"/>
                <a:cs typeface="Times New Roman" panose="02020603050405020304" pitchFamily="18" charset="0"/>
              </a:rPr>
              <a:t> is comparatively better at keeping users engaged.</a:t>
            </a:r>
          </a:p>
          <a:p>
            <a:endParaRPr lang="en-IN" sz="1100" dirty="0"/>
          </a:p>
        </p:txBody>
      </p:sp>
      <p:sp>
        <p:nvSpPr>
          <p:cNvPr id="4" name="Slide Number Placeholder 3"/>
          <p:cNvSpPr>
            <a:spLocks noGrp="1"/>
          </p:cNvSpPr>
          <p:nvPr>
            <p:ph type="sldNum" sz="quarter" idx="5"/>
          </p:nvPr>
        </p:nvSpPr>
        <p:spPr/>
        <p:txBody>
          <a:bodyPr/>
          <a:lstStyle/>
          <a:p>
            <a:fld id="{8F98E802-D41E-4EDF-ADD4-E9B677EC0D03}" type="slidenum">
              <a:rPr lang="en-IN" smtClean="0"/>
              <a:t>22</a:t>
            </a:fld>
            <a:endParaRPr lang="en-IN"/>
          </a:p>
        </p:txBody>
      </p:sp>
    </p:spTree>
    <p:extLst>
      <p:ext uri="{BB962C8B-B14F-4D97-AF65-F5344CB8AC3E}">
        <p14:creationId xmlns:p14="http://schemas.microsoft.com/office/powerpoint/2010/main" val="251333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F98E802-D41E-4EDF-ADD4-E9B677EC0D03}" type="slidenum">
              <a:rPr lang="en-IN" smtClean="0"/>
              <a:t>23</a:t>
            </a:fld>
            <a:endParaRPr lang="en-IN"/>
          </a:p>
        </p:txBody>
      </p:sp>
    </p:spTree>
    <p:extLst>
      <p:ext uri="{BB962C8B-B14F-4D97-AF65-F5344CB8AC3E}">
        <p14:creationId xmlns:p14="http://schemas.microsoft.com/office/powerpoint/2010/main" val="1215679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a:lnSpc>
                <a:spcPct val="115000"/>
              </a:lnSpc>
              <a:spcAft>
                <a:spcPts val="800"/>
              </a:spcAft>
              <a:buNone/>
            </a:pPr>
            <a:r>
              <a:rPr lang="en-IN" sz="1500" kern="100" dirty="0">
                <a:effectLst/>
                <a:latin typeface="Aptos" panose="020B0004020202020204" pitchFamily="34" charset="0"/>
                <a:ea typeface="Aptos" panose="020B0004020202020204" pitchFamily="34" charset="0"/>
                <a:cs typeface="Times New Roman" panose="02020603050405020304" pitchFamily="18" charset="0"/>
              </a:rPr>
              <a:t>  The </a:t>
            </a:r>
            <a:r>
              <a:rPr lang="en-IN" sz="1500" b="1" kern="100" dirty="0">
                <a:effectLst/>
                <a:latin typeface="Aptos" panose="020B0004020202020204" pitchFamily="34" charset="0"/>
                <a:ea typeface="Aptos" panose="020B0004020202020204" pitchFamily="34" charset="0"/>
                <a:cs typeface="Times New Roman" panose="02020603050405020304" pitchFamily="18" charset="0"/>
              </a:rPr>
              <a:t>18-24 age group</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 shows the highest inactivity for Lio Cinema, with </a:t>
            </a:r>
            <a:r>
              <a:rPr lang="en-IN" sz="1500" b="1" kern="100" dirty="0">
                <a:effectLst/>
                <a:latin typeface="Aptos" panose="020B0004020202020204" pitchFamily="34" charset="0"/>
                <a:ea typeface="Aptos" panose="020B0004020202020204" pitchFamily="34" charset="0"/>
                <a:cs typeface="Times New Roman" panose="02020603050405020304" pitchFamily="18" charset="0"/>
              </a:rPr>
              <a:t>39,173 inactive users</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 whereas </a:t>
            </a:r>
            <a:r>
              <a:rPr lang="en-IN" sz="1500"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 has only </a:t>
            </a:r>
            <a:r>
              <a:rPr lang="en-IN" sz="1500" b="1" kern="100" dirty="0">
                <a:effectLst/>
                <a:latin typeface="Aptos" panose="020B0004020202020204" pitchFamily="34" charset="0"/>
                <a:ea typeface="Aptos" panose="020B0004020202020204" pitchFamily="34" charset="0"/>
                <a:cs typeface="Times New Roman" panose="02020603050405020304" pitchFamily="18" charset="0"/>
              </a:rPr>
              <a:t>1,197 inactive users</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 in this category. </a:t>
            </a:r>
          </a:p>
          <a:p>
            <a:pPr marL="228600">
              <a:lnSpc>
                <a:spcPct val="115000"/>
              </a:lnSpc>
              <a:spcAft>
                <a:spcPts val="800"/>
              </a:spcAft>
            </a:pPr>
            <a:r>
              <a:rPr lang="en-IN" sz="1500" kern="100" dirty="0">
                <a:effectLst/>
                <a:latin typeface="Aptos" panose="020B0004020202020204" pitchFamily="34" charset="0"/>
                <a:ea typeface="Aptos" panose="020B0004020202020204" pitchFamily="34" charset="0"/>
                <a:cs typeface="Times New Roman" panose="02020603050405020304" pitchFamily="18" charset="0"/>
              </a:rPr>
              <a:t>  The </a:t>
            </a:r>
            <a:r>
              <a:rPr lang="en-IN" sz="1500" b="1" kern="100" dirty="0">
                <a:effectLst/>
                <a:latin typeface="Aptos" panose="020B0004020202020204" pitchFamily="34" charset="0"/>
                <a:ea typeface="Aptos" panose="020B0004020202020204" pitchFamily="34" charset="0"/>
                <a:cs typeface="Times New Roman" panose="02020603050405020304" pitchFamily="18" charset="0"/>
              </a:rPr>
              <a:t>25-34 age group</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 follows next, with </a:t>
            </a:r>
            <a:r>
              <a:rPr lang="en-IN" sz="1500" b="1" kern="100" dirty="0">
                <a:effectLst/>
                <a:latin typeface="Aptos" panose="020B0004020202020204" pitchFamily="34" charset="0"/>
                <a:ea typeface="Aptos" panose="020B0004020202020204" pitchFamily="34" charset="0"/>
                <a:cs typeface="Times New Roman" panose="02020603050405020304" pitchFamily="18" charset="0"/>
              </a:rPr>
              <a:t>22,136 inactive users for Lio Cinema</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 while </a:t>
            </a:r>
            <a:r>
              <a:rPr lang="en-IN" sz="1500"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 remains significantly lower at </a:t>
            </a:r>
            <a:r>
              <a:rPr lang="en-IN" sz="1500" b="1" kern="100" dirty="0">
                <a:effectLst/>
                <a:latin typeface="Aptos" panose="020B0004020202020204" pitchFamily="34" charset="0"/>
                <a:ea typeface="Aptos" panose="020B0004020202020204" pitchFamily="34" charset="0"/>
                <a:cs typeface="Times New Roman" panose="02020603050405020304" pitchFamily="18" charset="0"/>
              </a:rPr>
              <a:t>3,125 inactive users</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 </a:t>
            </a:r>
          </a:p>
          <a:p>
            <a:pPr marL="228600">
              <a:lnSpc>
                <a:spcPct val="115000"/>
              </a:lnSpc>
              <a:spcAft>
                <a:spcPts val="800"/>
              </a:spcAft>
              <a:buNone/>
            </a:pPr>
            <a:r>
              <a:rPr lang="en-IN" sz="1500" b="1" kern="100" dirty="0">
                <a:effectLst/>
                <a:latin typeface="Aptos" panose="020B0004020202020204" pitchFamily="34" charset="0"/>
                <a:ea typeface="Aptos" panose="020B0004020202020204" pitchFamily="34" charset="0"/>
                <a:cs typeface="Times New Roman" panose="02020603050405020304" pitchFamily="18" charset="0"/>
              </a:rPr>
              <a:t>Lio Cinema struggles with retaining younger audiences, particularly 18-24-year-olds.</a:t>
            </a:r>
            <a:br>
              <a:rPr lang="en-IN" sz="1500" kern="100" dirty="0">
                <a:effectLst/>
                <a:latin typeface="Aptos" panose="020B0004020202020204" pitchFamily="34" charset="0"/>
                <a:ea typeface="Aptos" panose="020B0004020202020204" pitchFamily="34" charset="0"/>
                <a:cs typeface="Times New Roman" panose="02020603050405020304" pitchFamily="18" charset="0"/>
              </a:rPr>
            </a:br>
            <a:r>
              <a:rPr lang="en-IN" sz="1500" b="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500" b="1" kern="100" dirty="0">
                <a:effectLst/>
                <a:latin typeface="Aptos" panose="020B0004020202020204" pitchFamily="34" charset="0"/>
                <a:ea typeface="Aptos" panose="020B0004020202020204" pitchFamily="34" charset="0"/>
                <a:cs typeface="Times New Roman" panose="02020603050405020304" pitchFamily="18" charset="0"/>
              </a:rPr>
              <a:t> has better engagement and lower inactivity rates across all demographics.</a:t>
            </a:r>
            <a:endParaRPr lang="en-IN" sz="15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lnSpc>
                <a:spcPct val="115000"/>
              </a:lnSpc>
              <a:spcAft>
                <a:spcPts val="800"/>
              </a:spcAft>
            </a:pPr>
            <a:r>
              <a:rPr lang="en-IN" sz="1500" b="1" kern="100" dirty="0">
                <a:effectLst/>
                <a:latin typeface="Aptos" panose="020B0004020202020204" pitchFamily="34" charset="0"/>
                <a:ea typeface="Aptos" panose="020B0004020202020204" pitchFamily="34" charset="0"/>
                <a:cs typeface="Times New Roman" panose="02020603050405020304" pitchFamily="18" charset="0"/>
              </a:rPr>
              <a:t>Retention strategies for Lio Cinema should focus on younger users to reduce churn.</a:t>
            </a:r>
            <a:endParaRPr lang="en-IN" sz="15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sz="1500" dirty="0"/>
          </a:p>
        </p:txBody>
      </p:sp>
      <p:sp>
        <p:nvSpPr>
          <p:cNvPr id="4" name="Slide Number Placeholder 3"/>
          <p:cNvSpPr>
            <a:spLocks noGrp="1"/>
          </p:cNvSpPr>
          <p:nvPr>
            <p:ph type="sldNum" sz="quarter" idx="5"/>
          </p:nvPr>
        </p:nvSpPr>
        <p:spPr/>
        <p:txBody>
          <a:bodyPr/>
          <a:lstStyle/>
          <a:p>
            <a:fld id="{8F98E802-D41E-4EDF-ADD4-E9B677EC0D03}" type="slidenum">
              <a:rPr lang="en-IN" smtClean="0"/>
              <a:t>24</a:t>
            </a:fld>
            <a:endParaRPr lang="en-IN"/>
          </a:p>
        </p:txBody>
      </p:sp>
    </p:spTree>
    <p:extLst>
      <p:ext uri="{BB962C8B-B14F-4D97-AF65-F5344CB8AC3E}">
        <p14:creationId xmlns:p14="http://schemas.microsoft.com/office/powerpoint/2010/main" val="2014240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a:lnSpc>
                <a:spcPct val="115000"/>
              </a:lnSpc>
              <a:spcAft>
                <a:spcPts val="800"/>
              </a:spcAft>
              <a:buNone/>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City Tier Analysis: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342900" lvl="0" indent="-342900">
              <a:lnSpc>
                <a:spcPct val="115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Tier 1 cities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have the highest total watch time, with </a:t>
            </a:r>
            <a:r>
              <a:rPr lang="en-IN" sz="1800" b="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 dominating</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in this segment.</a:t>
            </a:r>
          </a:p>
          <a:p>
            <a:pPr marL="342900" lvl="0" indent="-342900">
              <a:lnSpc>
                <a:spcPct val="115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Tier 2 and Tier 3 cities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show a more balanced watch time distribution between the two platforms.</a:t>
            </a:r>
          </a:p>
          <a:p>
            <a:endParaRPr lang="en-IN" dirty="0"/>
          </a:p>
        </p:txBody>
      </p:sp>
      <p:sp>
        <p:nvSpPr>
          <p:cNvPr id="4" name="Slide Number Placeholder 3"/>
          <p:cNvSpPr>
            <a:spLocks noGrp="1"/>
          </p:cNvSpPr>
          <p:nvPr>
            <p:ph type="sldNum" sz="quarter" idx="5"/>
          </p:nvPr>
        </p:nvSpPr>
        <p:spPr/>
        <p:txBody>
          <a:bodyPr/>
          <a:lstStyle/>
          <a:p>
            <a:fld id="{8F98E802-D41E-4EDF-ADD4-E9B677EC0D03}" type="slidenum">
              <a:rPr lang="en-IN" smtClean="0"/>
              <a:t>26</a:t>
            </a:fld>
            <a:endParaRPr lang="en-IN"/>
          </a:p>
        </p:txBody>
      </p:sp>
    </p:spTree>
    <p:extLst>
      <p:ext uri="{BB962C8B-B14F-4D97-AF65-F5344CB8AC3E}">
        <p14:creationId xmlns:p14="http://schemas.microsoft.com/office/powerpoint/2010/main" val="2173965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a:lnSpc>
                <a:spcPct val="115000"/>
              </a:lnSpc>
              <a:spcAft>
                <a:spcPts val="800"/>
              </a:spcAft>
              <a:buNone/>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Device Usage: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342900" lvl="0" indent="-342900">
              <a:lnSpc>
                <a:spcPct val="115000"/>
              </a:lnSpc>
              <a:spcAft>
                <a:spcPts val="800"/>
              </a:spcAft>
              <a:buSzPts val="1000"/>
              <a:buFont typeface="Symbol" panose="05050102010706020507" pitchFamily="18" charset="2"/>
              <a:buChar char=""/>
              <a:tabLst>
                <a:tab pos="457200" algn="l"/>
              </a:tabLst>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Lio Cinema users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predominantly watch content on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mobile (77%)</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with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minimal engagement on laptops (9%)</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lnSpc>
                <a:spcPct val="115000"/>
              </a:lnSpc>
              <a:spcAft>
                <a:spcPts val="800"/>
              </a:spcAft>
              <a:buSzPts val="1000"/>
              <a:buFont typeface="Symbol" panose="05050102010706020507" pitchFamily="18" charset="2"/>
              <a:buChar char=""/>
              <a:tabLst>
                <a:tab pos="457200" algn="l"/>
              </a:tabLst>
            </a:pPr>
            <a:r>
              <a:rPr lang="en-IN" sz="1800" b="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 users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have a more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diverse viewing pattern</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with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50% on mobile, 27% on laptops, and 23% on TV</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a:t>
            </a:r>
          </a:p>
          <a:p>
            <a:endParaRPr lang="en-IN" dirty="0"/>
          </a:p>
        </p:txBody>
      </p:sp>
      <p:sp>
        <p:nvSpPr>
          <p:cNvPr id="4" name="Slide Number Placeholder 3"/>
          <p:cNvSpPr>
            <a:spLocks noGrp="1"/>
          </p:cNvSpPr>
          <p:nvPr>
            <p:ph type="sldNum" sz="quarter" idx="5"/>
          </p:nvPr>
        </p:nvSpPr>
        <p:spPr/>
        <p:txBody>
          <a:bodyPr/>
          <a:lstStyle/>
          <a:p>
            <a:fld id="{8F98E802-D41E-4EDF-ADD4-E9B677EC0D03}" type="slidenum">
              <a:rPr lang="en-IN" smtClean="0"/>
              <a:t>27</a:t>
            </a:fld>
            <a:endParaRPr lang="en-IN"/>
          </a:p>
        </p:txBody>
      </p:sp>
    </p:spTree>
    <p:extLst>
      <p:ext uri="{BB962C8B-B14F-4D97-AF65-F5344CB8AC3E}">
        <p14:creationId xmlns:p14="http://schemas.microsoft.com/office/powerpoint/2010/main" val="3973625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i="1" dirty="0"/>
              <a:t>"Let’s go through the agenda for this presentation.</a:t>
            </a:r>
            <a:endParaRPr lang="en-US" dirty="0"/>
          </a:p>
          <a:p>
            <a:pPr>
              <a:buNone/>
            </a:pPr>
            <a:r>
              <a:rPr lang="en-US" i="1" dirty="0"/>
              <a:t>First, I’ll start with the problem statement, where I’ll explain the background of this project and why this analysis is important.</a:t>
            </a:r>
            <a:endParaRPr lang="en-US" dirty="0"/>
          </a:p>
          <a:p>
            <a:pPr>
              <a:buNone/>
            </a:pPr>
            <a:r>
              <a:rPr lang="en-US" i="1" dirty="0"/>
              <a:t>Next, I’ll talk about our key objective—what we aim to achieve through this study and how it will benefit the merged platform.</a:t>
            </a:r>
            <a:endParaRPr lang="en-US" dirty="0"/>
          </a:p>
          <a:p>
            <a:pPr>
              <a:buNone/>
            </a:pPr>
            <a:r>
              <a:rPr lang="en-US" i="1" dirty="0"/>
              <a:t>Then, I’ll walk you through the data models used in this analysis, giving you a quick overview of the underlying structure.</a:t>
            </a:r>
            <a:endParaRPr lang="en-US" dirty="0"/>
          </a:p>
          <a:p>
            <a:pPr>
              <a:buNone/>
            </a:pPr>
            <a:r>
              <a:rPr lang="en-US" i="1" dirty="0"/>
              <a:t>After that, we’ll dive into the main findings. I’ll first highlight the </a:t>
            </a:r>
            <a:r>
              <a:rPr lang="en-US" b="1" i="1" dirty="0"/>
              <a:t>primary insights</a:t>
            </a:r>
            <a:r>
              <a:rPr lang="en-US" i="1" dirty="0"/>
              <a:t>, followed by some </a:t>
            </a:r>
            <a:r>
              <a:rPr lang="en-US" b="1" i="1" dirty="0"/>
              <a:t>secondary insights</a:t>
            </a:r>
            <a:r>
              <a:rPr lang="en-US" i="1" dirty="0"/>
              <a:t> that provide additional depth to our analysis.</a:t>
            </a:r>
            <a:endParaRPr lang="en-US" dirty="0"/>
          </a:p>
          <a:p>
            <a:pPr>
              <a:buNone/>
            </a:pPr>
            <a:r>
              <a:rPr lang="en-US" i="1" dirty="0"/>
              <a:t>Finally, I’ll wrap up with </a:t>
            </a:r>
            <a:r>
              <a:rPr lang="en-US" b="1" i="1" dirty="0"/>
              <a:t>recommendations</a:t>
            </a:r>
            <a:r>
              <a:rPr lang="en-US" i="1" dirty="0"/>
              <a:t>—suggestions that can help both platforms optimize their strategies and successfully move forward post-merger.</a:t>
            </a:r>
            <a:endParaRPr lang="en-US" dirty="0"/>
          </a:p>
          <a:p>
            <a:r>
              <a:rPr lang="en-US" i="1" dirty="0"/>
              <a:t>So let’s get started!</a:t>
            </a:r>
            <a:r>
              <a:rPr lang="en-US" dirty="0"/>
              <a:t>”</a:t>
            </a:r>
          </a:p>
        </p:txBody>
      </p:sp>
      <p:sp>
        <p:nvSpPr>
          <p:cNvPr id="4" name="Slide Number Placeholder 3"/>
          <p:cNvSpPr>
            <a:spLocks noGrp="1"/>
          </p:cNvSpPr>
          <p:nvPr>
            <p:ph type="sldNum" sz="quarter" idx="5"/>
          </p:nvPr>
        </p:nvSpPr>
        <p:spPr/>
        <p:txBody>
          <a:bodyPr/>
          <a:lstStyle/>
          <a:p>
            <a:fld id="{8F98E802-D41E-4EDF-ADD4-E9B677EC0D03}" type="slidenum">
              <a:rPr lang="en-IN" smtClean="0"/>
              <a:t>2</a:t>
            </a:fld>
            <a:endParaRPr lang="en-IN"/>
          </a:p>
        </p:txBody>
      </p:sp>
    </p:spTree>
    <p:extLst>
      <p:ext uri="{BB962C8B-B14F-4D97-AF65-F5344CB8AC3E}">
        <p14:creationId xmlns:p14="http://schemas.microsoft.com/office/powerpoint/2010/main" val="2850789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a:lnSpc>
                <a:spcPct val="115000"/>
              </a:lnSpc>
              <a:spcAft>
                <a:spcPts val="800"/>
              </a:spcAft>
              <a:buNone/>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Lio Cinema</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sees the highest watch time from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free users (64%)</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while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premium users make up 25%</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228600">
              <a:lnSpc>
                <a:spcPct val="115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800" b="1" kern="100" dirty="0" err="1">
                <a:effectLst/>
                <a:latin typeface="Aptos" panose="020B0004020202020204" pitchFamily="34" charset="0"/>
                <a:ea typeface="Aptos" panose="020B0004020202020204" pitchFamily="34" charset="0"/>
                <a:cs typeface="Times New Roman" panose="02020603050405020304" pitchFamily="18" charset="0"/>
              </a:rPr>
              <a:t>Jotstar’s</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 watch time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is more balanced, with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57% from premium users and 27% from free users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showing better monetization potential.</a:t>
            </a:r>
          </a:p>
          <a:p>
            <a:endParaRPr lang="en-IN" dirty="0"/>
          </a:p>
        </p:txBody>
      </p:sp>
      <p:sp>
        <p:nvSpPr>
          <p:cNvPr id="4" name="Slide Number Placeholder 3"/>
          <p:cNvSpPr>
            <a:spLocks noGrp="1"/>
          </p:cNvSpPr>
          <p:nvPr>
            <p:ph type="sldNum" sz="quarter" idx="5"/>
          </p:nvPr>
        </p:nvSpPr>
        <p:spPr/>
        <p:txBody>
          <a:bodyPr/>
          <a:lstStyle/>
          <a:p>
            <a:fld id="{8F98E802-D41E-4EDF-ADD4-E9B677EC0D03}" type="slidenum">
              <a:rPr lang="en-IN" smtClean="0"/>
              <a:t>28</a:t>
            </a:fld>
            <a:endParaRPr lang="en-IN"/>
          </a:p>
        </p:txBody>
      </p:sp>
    </p:spTree>
    <p:extLst>
      <p:ext uri="{BB962C8B-B14F-4D97-AF65-F5344CB8AC3E}">
        <p14:creationId xmlns:p14="http://schemas.microsoft.com/office/powerpoint/2010/main" val="460578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IN" sz="1400" kern="100" dirty="0">
                <a:effectLst/>
                <a:latin typeface="Aptos" panose="020B0004020202020204" pitchFamily="34" charset="0"/>
                <a:ea typeface="Aptos" panose="020B0004020202020204" pitchFamily="34" charset="0"/>
                <a:cs typeface="Times New Roman" panose="02020603050405020304" pitchFamily="18" charset="0"/>
              </a:rPr>
              <a:t>The scatter plot shows a </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negative correlation at lower watch times</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but a </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slight upward trend overall</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buNone/>
            </a:pPr>
            <a:r>
              <a:rPr lang="en-IN" sz="14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Users with lower total watch time</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tend to have a </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higher inactivity rate</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often close to </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100%</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buNone/>
            </a:pPr>
            <a:r>
              <a:rPr lang="en-IN" sz="1400" kern="100" dirty="0">
                <a:effectLst/>
                <a:latin typeface="Aptos" panose="020B0004020202020204" pitchFamily="34" charset="0"/>
                <a:ea typeface="Aptos" panose="020B0004020202020204" pitchFamily="34" charset="0"/>
                <a:cs typeface="Times New Roman" panose="02020603050405020304" pitchFamily="18" charset="0"/>
              </a:rPr>
              <a:t>  As total watch time increases, the </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inactivity rate decreases</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but there are still some </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outliers</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with high inactivity even at higher watch times. </a:t>
            </a:r>
          </a:p>
          <a:p>
            <a:pPr>
              <a:lnSpc>
                <a:spcPct val="115000"/>
              </a:lnSpc>
              <a:spcAft>
                <a:spcPts val="800"/>
              </a:spcAft>
              <a:buNone/>
            </a:pPr>
            <a:r>
              <a:rPr lang="en-IN" sz="1400" kern="100" dirty="0">
                <a:effectLst/>
                <a:latin typeface="Aptos" panose="020B0004020202020204" pitchFamily="34" charset="0"/>
                <a:ea typeface="Aptos" panose="020B0004020202020204" pitchFamily="34" charset="0"/>
                <a:cs typeface="Times New Roman" panose="02020603050405020304" pitchFamily="18" charset="0"/>
              </a:rPr>
              <a:t>  The </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trend line suggests a slight increase in inactivity rate at higher watch times</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which might indicate </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periodic or seasonal engagement patterns</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pPr>
            <a:r>
              <a:rPr lang="en-IN" sz="1400" kern="100" dirty="0">
                <a:effectLst/>
                <a:latin typeface="Aptos" panose="020B0004020202020204" pitchFamily="34" charset="0"/>
                <a:ea typeface="Aptos" panose="020B0004020202020204" pitchFamily="34" charset="0"/>
                <a:cs typeface="Times New Roman" panose="02020603050405020304" pitchFamily="18" charset="0"/>
              </a:rPr>
              <a:t>  This could mean that </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users who engage more still have phases of inactivity</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possibly due to </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subscription expirations, content availability, or competition from other platforms</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a:t>
            </a:r>
          </a:p>
          <a:p>
            <a:endParaRPr lang="en-IN" sz="1050" dirty="0"/>
          </a:p>
        </p:txBody>
      </p:sp>
      <p:sp>
        <p:nvSpPr>
          <p:cNvPr id="4" name="Slide Number Placeholder 3"/>
          <p:cNvSpPr>
            <a:spLocks noGrp="1"/>
          </p:cNvSpPr>
          <p:nvPr>
            <p:ph type="sldNum" sz="quarter" idx="5"/>
          </p:nvPr>
        </p:nvSpPr>
        <p:spPr/>
        <p:txBody>
          <a:bodyPr/>
          <a:lstStyle/>
          <a:p>
            <a:fld id="{8F98E802-D41E-4EDF-ADD4-E9B677EC0D03}" type="slidenum">
              <a:rPr lang="en-IN" smtClean="0"/>
              <a:t>30</a:t>
            </a:fld>
            <a:endParaRPr lang="en-IN"/>
          </a:p>
        </p:txBody>
      </p:sp>
    </p:spTree>
    <p:extLst>
      <p:ext uri="{BB962C8B-B14F-4D97-AF65-F5344CB8AC3E}">
        <p14:creationId xmlns:p14="http://schemas.microsoft.com/office/powerpoint/2010/main" val="765774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F98E802-D41E-4EDF-ADD4-E9B677EC0D03}" type="slidenum">
              <a:rPr lang="en-IN" smtClean="0"/>
              <a:t>31</a:t>
            </a:fld>
            <a:endParaRPr lang="en-IN"/>
          </a:p>
        </p:txBody>
      </p:sp>
    </p:spTree>
    <p:extLst>
      <p:ext uri="{BB962C8B-B14F-4D97-AF65-F5344CB8AC3E}">
        <p14:creationId xmlns:p14="http://schemas.microsoft.com/office/powerpoint/2010/main" val="1963058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IN" sz="1600" b="1" kern="100" dirty="0">
                <a:effectLst/>
                <a:latin typeface="Aptos" panose="020B0004020202020204" pitchFamily="34" charset="0"/>
                <a:ea typeface="Aptos" panose="020B0004020202020204" pitchFamily="34" charset="0"/>
                <a:cs typeface="Times New Roman" panose="02020603050405020304" pitchFamily="18" charset="0"/>
              </a:rPr>
              <a:t>Lio Cinema has a significantly higher downgrade rate (11.37%) compared to </a:t>
            </a:r>
            <a:r>
              <a:rPr lang="en-IN" sz="1600" b="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600" b="1" kern="100" dirty="0">
                <a:effectLst/>
                <a:latin typeface="Aptos" panose="020B0004020202020204" pitchFamily="34" charset="0"/>
                <a:ea typeface="Aptos" panose="020B0004020202020204" pitchFamily="34" charset="0"/>
                <a:cs typeface="Times New Roman" panose="02020603050405020304" pitchFamily="18" charset="0"/>
              </a:rPr>
              <a:t> (6.15%)</a:t>
            </a:r>
            <a:r>
              <a:rPr lang="en-IN" sz="16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buNone/>
            </a:pPr>
            <a:r>
              <a:rPr lang="en-IN" sz="16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600" b="1" kern="100" dirty="0">
                <a:effectLst/>
                <a:latin typeface="Aptos" panose="020B0004020202020204" pitchFamily="34" charset="0"/>
                <a:ea typeface="Aptos" panose="020B0004020202020204" pitchFamily="34" charset="0"/>
                <a:cs typeface="Times New Roman" panose="02020603050405020304" pitchFamily="18" charset="0"/>
              </a:rPr>
              <a:t>The number of downgraded users increased steadily for both platforms, peaking in December</a:t>
            </a:r>
            <a:r>
              <a:rPr lang="en-IN" sz="16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buNone/>
            </a:pPr>
            <a:r>
              <a:rPr lang="en-IN" sz="16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600" b="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600" b="1" kern="100" dirty="0">
                <a:effectLst/>
                <a:latin typeface="Aptos" panose="020B0004020202020204" pitchFamily="34" charset="0"/>
                <a:ea typeface="Aptos" panose="020B0004020202020204" pitchFamily="34" charset="0"/>
                <a:cs typeface="Times New Roman" panose="02020603050405020304" pitchFamily="18" charset="0"/>
              </a:rPr>
              <a:t> had a lower downgrade count throughout the year</a:t>
            </a:r>
            <a:r>
              <a:rPr lang="en-IN" sz="1600" kern="100" dirty="0">
                <a:effectLst/>
                <a:latin typeface="Aptos" panose="020B0004020202020204" pitchFamily="34" charset="0"/>
                <a:ea typeface="Aptos" panose="020B0004020202020204" pitchFamily="34" charset="0"/>
                <a:cs typeface="Times New Roman" panose="02020603050405020304" pitchFamily="18" charset="0"/>
              </a:rPr>
              <a:t>, maintaining a stable user base. </a:t>
            </a:r>
          </a:p>
          <a:p>
            <a:pPr>
              <a:lnSpc>
                <a:spcPct val="115000"/>
              </a:lnSpc>
              <a:spcAft>
                <a:spcPts val="800"/>
              </a:spcAft>
            </a:pPr>
            <a:r>
              <a:rPr lang="en-IN" sz="16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600" b="1" kern="100" dirty="0">
                <a:effectLst/>
                <a:latin typeface="Aptos" panose="020B0004020202020204" pitchFamily="34" charset="0"/>
                <a:ea typeface="Aptos" panose="020B0004020202020204" pitchFamily="34" charset="0"/>
                <a:cs typeface="Times New Roman" panose="02020603050405020304" pitchFamily="18" charset="0"/>
              </a:rPr>
              <a:t>Lio Cinema saw a major spike in downgrades from October to December</a:t>
            </a:r>
            <a:r>
              <a:rPr lang="en-IN" sz="1600" kern="100" dirty="0">
                <a:effectLst/>
                <a:latin typeface="Aptos" panose="020B0004020202020204" pitchFamily="34" charset="0"/>
                <a:ea typeface="Aptos" panose="020B0004020202020204" pitchFamily="34" charset="0"/>
                <a:cs typeface="Times New Roman" panose="02020603050405020304" pitchFamily="18" charset="0"/>
              </a:rPr>
              <a:t>, jumping from </a:t>
            </a:r>
            <a:r>
              <a:rPr lang="en-IN" sz="1600" b="1" kern="100" dirty="0">
                <a:effectLst/>
                <a:latin typeface="Aptos" panose="020B0004020202020204" pitchFamily="34" charset="0"/>
                <a:ea typeface="Aptos" panose="020B0004020202020204" pitchFamily="34" charset="0"/>
                <a:cs typeface="Times New Roman" panose="02020603050405020304" pitchFamily="18" charset="0"/>
              </a:rPr>
              <a:t>2.5K to nearly 3.6K in November before slightly declining in December (2.97K)</a:t>
            </a:r>
            <a:r>
              <a:rPr lang="en-IN" sz="1600" kern="100" dirty="0">
                <a:effectLst/>
                <a:latin typeface="Aptos" panose="020B0004020202020204" pitchFamily="34" charset="0"/>
                <a:ea typeface="Aptos" panose="020B0004020202020204" pitchFamily="34" charset="0"/>
                <a:cs typeface="Times New Roman" panose="02020603050405020304" pitchFamily="18" charset="0"/>
              </a:rPr>
              <a:t>.</a:t>
            </a:r>
          </a:p>
          <a:p>
            <a:endParaRPr lang="en-IN" sz="1100" dirty="0"/>
          </a:p>
        </p:txBody>
      </p:sp>
      <p:sp>
        <p:nvSpPr>
          <p:cNvPr id="4" name="Slide Number Placeholder 3"/>
          <p:cNvSpPr>
            <a:spLocks noGrp="1"/>
          </p:cNvSpPr>
          <p:nvPr>
            <p:ph type="sldNum" sz="quarter" idx="5"/>
          </p:nvPr>
        </p:nvSpPr>
        <p:spPr/>
        <p:txBody>
          <a:bodyPr/>
          <a:lstStyle/>
          <a:p>
            <a:fld id="{8F98E802-D41E-4EDF-ADD4-E9B677EC0D03}" type="slidenum">
              <a:rPr lang="en-IN" smtClean="0"/>
              <a:t>32</a:t>
            </a:fld>
            <a:endParaRPr lang="en-IN"/>
          </a:p>
        </p:txBody>
      </p:sp>
    </p:spTree>
    <p:extLst>
      <p:ext uri="{BB962C8B-B14F-4D97-AF65-F5344CB8AC3E}">
        <p14:creationId xmlns:p14="http://schemas.microsoft.com/office/powerpoint/2010/main" val="1080187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IN" sz="1600" b="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600" b="1" kern="100" dirty="0">
                <a:effectLst/>
                <a:latin typeface="Aptos" panose="020B0004020202020204" pitchFamily="34" charset="0"/>
                <a:ea typeface="Aptos" panose="020B0004020202020204" pitchFamily="34" charset="0"/>
                <a:cs typeface="Times New Roman" panose="02020603050405020304" pitchFamily="18" charset="0"/>
              </a:rPr>
              <a:t> has a much higher upgrade rate (9.74%) compared to Lio Cinema (2.26%)</a:t>
            </a:r>
            <a:r>
              <a:rPr lang="en-IN" sz="1600" kern="100" dirty="0">
                <a:effectLst/>
                <a:latin typeface="Aptos" panose="020B0004020202020204" pitchFamily="34" charset="0"/>
                <a:ea typeface="Aptos" panose="020B0004020202020204" pitchFamily="34" charset="0"/>
                <a:cs typeface="Times New Roman" panose="02020603050405020304" pitchFamily="18" charset="0"/>
              </a:rPr>
              <a:t>, suggesting stronger customer satisfaction or better incentives. </a:t>
            </a:r>
          </a:p>
          <a:p>
            <a:pPr>
              <a:lnSpc>
                <a:spcPct val="115000"/>
              </a:lnSpc>
              <a:spcAft>
                <a:spcPts val="800"/>
              </a:spcAft>
              <a:buNone/>
            </a:pPr>
            <a:r>
              <a:rPr lang="en-IN" sz="16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600" b="1" kern="100" dirty="0">
                <a:effectLst/>
                <a:latin typeface="Aptos" panose="020B0004020202020204" pitchFamily="34" charset="0"/>
                <a:ea typeface="Aptos" panose="020B0004020202020204" pitchFamily="34" charset="0"/>
                <a:cs typeface="Times New Roman" panose="02020603050405020304" pitchFamily="18" charset="0"/>
              </a:rPr>
              <a:t>December saw a massive spike in upgrades (1352 for </a:t>
            </a:r>
            <a:r>
              <a:rPr lang="en-IN" sz="1600" b="1" kern="100" dirty="0" err="1">
                <a:effectLst/>
                <a:latin typeface="Aptos" panose="020B0004020202020204" pitchFamily="34" charset="0"/>
                <a:ea typeface="Aptos" panose="020B0004020202020204" pitchFamily="34" charset="0"/>
                <a:cs typeface="Times New Roman" panose="02020603050405020304" pitchFamily="18" charset="0"/>
              </a:rPr>
              <a:t>Jobstar</a:t>
            </a:r>
            <a:r>
              <a:rPr lang="en-IN" sz="1600" b="1" kern="100" dirty="0">
                <a:effectLst/>
                <a:latin typeface="Aptos" panose="020B0004020202020204" pitchFamily="34" charset="0"/>
                <a:ea typeface="Aptos" panose="020B0004020202020204" pitchFamily="34" charset="0"/>
                <a:cs typeface="Times New Roman" panose="02020603050405020304" pitchFamily="18" charset="0"/>
              </a:rPr>
              <a:t>, 304 for Lio)</a:t>
            </a:r>
            <a:r>
              <a:rPr lang="en-IN" sz="1600" kern="100" dirty="0">
                <a:effectLst/>
                <a:latin typeface="Aptos" panose="020B0004020202020204" pitchFamily="34" charset="0"/>
                <a:ea typeface="Aptos" panose="020B0004020202020204" pitchFamily="34" charset="0"/>
                <a:cs typeface="Times New Roman" panose="02020603050405020304" pitchFamily="18" charset="0"/>
              </a:rPr>
              <a:t>, possibly due to promotions, content releases, or seasonal factors. </a:t>
            </a:r>
          </a:p>
          <a:p>
            <a:pPr>
              <a:lnSpc>
                <a:spcPct val="115000"/>
              </a:lnSpc>
              <a:spcAft>
                <a:spcPts val="800"/>
              </a:spcAft>
              <a:buNone/>
            </a:pPr>
            <a:r>
              <a:rPr lang="en-IN" sz="1600" kern="100" dirty="0">
                <a:effectLst/>
                <a:latin typeface="Aptos" panose="020B0004020202020204" pitchFamily="34" charset="0"/>
                <a:ea typeface="Aptos" panose="020B0004020202020204" pitchFamily="34" charset="0"/>
                <a:cs typeface="Times New Roman" panose="02020603050405020304" pitchFamily="18" charset="0"/>
              </a:rPr>
              <a:t>  The most upgraded plans were: </a:t>
            </a:r>
          </a:p>
          <a:p>
            <a:pPr marL="342900" lvl="0" indent="-342900">
              <a:lnSpc>
                <a:spcPct val="115000"/>
              </a:lnSpc>
              <a:spcAft>
                <a:spcPts val="800"/>
              </a:spcAft>
              <a:buSzPts val="1000"/>
              <a:buFont typeface="Symbol" panose="05050102010706020507" pitchFamily="18" charset="2"/>
              <a:buChar char=""/>
              <a:tabLst>
                <a:tab pos="457200" algn="l"/>
              </a:tabLst>
            </a:pPr>
            <a:r>
              <a:rPr lang="en-IN" sz="1600" b="1" kern="100" dirty="0" err="1">
                <a:effectLst/>
                <a:latin typeface="Aptos" panose="020B0004020202020204" pitchFamily="34" charset="0"/>
                <a:ea typeface="Aptos" panose="020B0004020202020204" pitchFamily="34" charset="0"/>
                <a:cs typeface="Times New Roman" panose="02020603050405020304" pitchFamily="18" charset="0"/>
              </a:rPr>
              <a:t>Jobstar</a:t>
            </a:r>
            <a:r>
              <a:rPr lang="en-IN" sz="1600" b="1" kern="100" dirty="0">
                <a:effectLst/>
                <a:latin typeface="Aptos" panose="020B0004020202020204" pitchFamily="34" charset="0"/>
                <a:ea typeface="Aptos" panose="020B0004020202020204" pitchFamily="34" charset="0"/>
                <a:cs typeface="Times New Roman" panose="02020603050405020304" pitchFamily="18" charset="0"/>
              </a:rPr>
              <a:t>:</a:t>
            </a:r>
            <a:r>
              <a:rPr lang="en-IN" sz="1600" kern="100" dirty="0">
                <a:effectLst/>
                <a:latin typeface="Aptos" panose="020B0004020202020204" pitchFamily="34" charset="0"/>
                <a:ea typeface="Aptos" panose="020B0004020202020204" pitchFamily="34" charset="0"/>
                <a:cs typeface="Times New Roman" panose="02020603050405020304" pitchFamily="18" charset="0"/>
              </a:rPr>
              <a:t> Free → Premium</a:t>
            </a:r>
          </a:p>
          <a:p>
            <a:pPr marL="342900" lvl="0" indent="-342900">
              <a:lnSpc>
                <a:spcPct val="115000"/>
              </a:lnSpc>
              <a:spcAft>
                <a:spcPts val="800"/>
              </a:spcAft>
              <a:buSzPts val="1000"/>
              <a:buFont typeface="Symbol" panose="05050102010706020507" pitchFamily="18" charset="2"/>
              <a:buChar char=""/>
              <a:tabLst>
                <a:tab pos="457200" algn="l"/>
              </a:tabLst>
            </a:pPr>
            <a:r>
              <a:rPr lang="en-IN" sz="1600" b="1" kern="100" dirty="0">
                <a:effectLst/>
                <a:latin typeface="Aptos" panose="020B0004020202020204" pitchFamily="34" charset="0"/>
                <a:ea typeface="Aptos" panose="020B0004020202020204" pitchFamily="34" charset="0"/>
                <a:cs typeface="Times New Roman" panose="02020603050405020304" pitchFamily="18" charset="0"/>
              </a:rPr>
              <a:t>Lio Cinema:</a:t>
            </a:r>
            <a:r>
              <a:rPr lang="en-IN" sz="1600" kern="100" dirty="0">
                <a:effectLst/>
                <a:latin typeface="Aptos" panose="020B0004020202020204" pitchFamily="34" charset="0"/>
                <a:ea typeface="Aptos" panose="020B0004020202020204" pitchFamily="34" charset="0"/>
                <a:cs typeface="Times New Roman" panose="02020603050405020304" pitchFamily="18" charset="0"/>
              </a:rPr>
              <a:t> Basic → Premium</a:t>
            </a:r>
          </a:p>
          <a:p>
            <a:pPr>
              <a:lnSpc>
                <a:spcPct val="115000"/>
              </a:lnSpc>
              <a:spcAft>
                <a:spcPts val="800"/>
              </a:spcAft>
            </a:pPr>
            <a:r>
              <a:rPr lang="en-IN" sz="1600" kern="100" dirty="0">
                <a:effectLst/>
                <a:latin typeface="Aptos" panose="020B0004020202020204" pitchFamily="34" charset="0"/>
                <a:ea typeface="Aptos" panose="020B0004020202020204" pitchFamily="34" charset="0"/>
                <a:cs typeface="Times New Roman" panose="02020603050405020304" pitchFamily="18" charset="0"/>
              </a:rPr>
              <a:t>  The average time before upgrading is </a:t>
            </a:r>
            <a:r>
              <a:rPr lang="en-IN" sz="1600" b="1" kern="100" dirty="0">
                <a:effectLst/>
                <a:latin typeface="Aptos" panose="020B0004020202020204" pitchFamily="34" charset="0"/>
                <a:ea typeface="Aptos" panose="020B0004020202020204" pitchFamily="34" charset="0"/>
                <a:cs typeface="Times New Roman" panose="02020603050405020304" pitchFamily="18" charset="0"/>
              </a:rPr>
              <a:t>94 days</a:t>
            </a:r>
            <a:r>
              <a:rPr lang="en-IN" sz="1600" kern="100" dirty="0">
                <a:effectLst/>
                <a:latin typeface="Aptos" panose="020B0004020202020204" pitchFamily="34" charset="0"/>
                <a:ea typeface="Aptos" panose="020B0004020202020204" pitchFamily="34" charset="0"/>
                <a:cs typeface="Times New Roman" panose="02020603050405020304" pitchFamily="18" charset="0"/>
              </a:rPr>
              <a:t>, indicating a waiting period before users commit to paid plans.</a:t>
            </a:r>
          </a:p>
          <a:p>
            <a:endParaRPr lang="en-IN" sz="1100" dirty="0"/>
          </a:p>
        </p:txBody>
      </p:sp>
      <p:sp>
        <p:nvSpPr>
          <p:cNvPr id="4" name="Slide Number Placeholder 3"/>
          <p:cNvSpPr>
            <a:spLocks noGrp="1"/>
          </p:cNvSpPr>
          <p:nvPr>
            <p:ph type="sldNum" sz="quarter" idx="5"/>
          </p:nvPr>
        </p:nvSpPr>
        <p:spPr/>
        <p:txBody>
          <a:bodyPr/>
          <a:lstStyle/>
          <a:p>
            <a:fld id="{8F98E802-D41E-4EDF-ADD4-E9B677EC0D03}" type="slidenum">
              <a:rPr lang="en-IN" smtClean="0"/>
              <a:t>37</a:t>
            </a:fld>
            <a:endParaRPr lang="en-IN"/>
          </a:p>
        </p:txBody>
      </p:sp>
    </p:spTree>
    <p:extLst>
      <p:ext uri="{BB962C8B-B14F-4D97-AF65-F5344CB8AC3E}">
        <p14:creationId xmlns:p14="http://schemas.microsoft.com/office/powerpoint/2010/main" val="4026829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IN" sz="1800" b="1" kern="100" dirty="0">
                <a:effectLst/>
                <a:latin typeface="Aptos" panose="020B0004020202020204" pitchFamily="34" charset="0"/>
                <a:ea typeface="Aptos" panose="020B0004020202020204" pitchFamily="34" charset="0"/>
                <a:cs typeface="Times New Roman" panose="02020603050405020304" pitchFamily="18" charset="0"/>
              </a:rPr>
              <a:t>Ages 25-34 are the most active in upgrading</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with </a:t>
            </a:r>
            <a:r>
              <a:rPr lang="en-IN" sz="1800" b="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 (1807) leading over Lio Cinema (1300)</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buNone/>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Users aged 35-44 also upgrade frequently</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slightly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favoring</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Lio Cinema (1628) over </a:t>
            </a:r>
            <a:r>
              <a:rPr lang="en-IN" sz="1800" b="1" kern="100" dirty="0" err="1">
                <a:effectLst/>
                <a:latin typeface="Aptos" panose="020B0004020202020204" pitchFamily="34" charset="0"/>
                <a:ea typeface="Aptos" panose="020B0004020202020204" pitchFamily="34" charset="0"/>
                <a:cs typeface="Times New Roman" panose="02020603050405020304" pitchFamily="18" charset="0"/>
              </a:rPr>
              <a:t>Jobstar</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 (1446)</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buNone/>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Older users (45+) and younger users (18-24) show lower upgrade rates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indicating that middle-aged users are the most likely to invest in premium plans.</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IN" dirty="0"/>
          </a:p>
        </p:txBody>
      </p:sp>
      <p:sp>
        <p:nvSpPr>
          <p:cNvPr id="4" name="Slide Number Placeholder 3"/>
          <p:cNvSpPr>
            <a:spLocks noGrp="1"/>
          </p:cNvSpPr>
          <p:nvPr>
            <p:ph type="sldNum" sz="quarter" idx="5"/>
          </p:nvPr>
        </p:nvSpPr>
        <p:spPr/>
        <p:txBody>
          <a:bodyPr/>
          <a:lstStyle/>
          <a:p>
            <a:fld id="{8F98E802-D41E-4EDF-ADD4-E9B677EC0D03}" type="slidenum">
              <a:rPr lang="en-IN" smtClean="0"/>
              <a:t>38</a:t>
            </a:fld>
            <a:endParaRPr lang="en-IN"/>
          </a:p>
        </p:txBody>
      </p:sp>
    </p:spTree>
    <p:extLst>
      <p:ext uri="{BB962C8B-B14F-4D97-AF65-F5344CB8AC3E}">
        <p14:creationId xmlns:p14="http://schemas.microsoft.com/office/powerpoint/2010/main" val="1959080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Higher watch time correlates with higher upgrade rates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suggesting that engaged users see value in premium plans. </a:t>
            </a:r>
          </a:p>
          <a:p>
            <a:pPr>
              <a:lnSpc>
                <a:spcPct val="115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800" b="1" kern="100" dirty="0">
                <a:effectLst/>
                <a:latin typeface="Aptos" panose="020B0004020202020204" pitchFamily="34" charset="0"/>
                <a:ea typeface="Aptos" panose="020B0004020202020204" pitchFamily="34" charset="0"/>
                <a:cs typeface="Times New Roman" panose="02020603050405020304" pitchFamily="18" charset="0"/>
              </a:rPr>
              <a:t>Inactive rate is highest among low-watch-time users</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implying a need for better engagement strategies to retain casual viewers.</a:t>
            </a:r>
          </a:p>
          <a:p>
            <a:endParaRPr lang="en-IN" dirty="0"/>
          </a:p>
        </p:txBody>
      </p:sp>
      <p:sp>
        <p:nvSpPr>
          <p:cNvPr id="4" name="Slide Number Placeholder 3"/>
          <p:cNvSpPr>
            <a:spLocks noGrp="1"/>
          </p:cNvSpPr>
          <p:nvPr>
            <p:ph type="sldNum" sz="quarter" idx="5"/>
          </p:nvPr>
        </p:nvSpPr>
        <p:spPr/>
        <p:txBody>
          <a:bodyPr/>
          <a:lstStyle/>
          <a:p>
            <a:fld id="{8F98E802-D41E-4EDF-ADD4-E9B677EC0D03}" type="slidenum">
              <a:rPr lang="en-IN" smtClean="0"/>
              <a:t>39</a:t>
            </a:fld>
            <a:endParaRPr lang="en-IN"/>
          </a:p>
        </p:txBody>
      </p:sp>
    </p:spTree>
    <p:extLst>
      <p:ext uri="{BB962C8B-B14F-4D97-AF65-F5344CB8AC3E}">
        <p14:creationId xmlns:p14="http://schemas.microsoft.com/office/powerpoint/2010/main" val="600711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15000"/>
              </a:lnSpc>
              <a:spcAft>
                <a:spcPts val="800"/>
              </a:spcAft>
              <a:buSzPts val="1000"/>
              <a:buFont typeface="Symbol" panose="05050102010706020507" pitchFamily="18" charset="2"/>
              <a:buChar char=""/>
              <a:tabLst>
                <a:tab pos="457200" algn="l"/>
              </a:tabLst>
            </a:pPr>
            <a:r>
              <a:rPr lang="en-IN" sz="1600" b="1" kern="100" dirty="0">
                <a:effectLst/>
                <a:latin typeface="Aptos" panose="020B0004020202020204" pitchFamily="34" charset="0"/>
                <a:ea typeface="Aptos" panose="020B0004020202020204" pitchFamily="34" charset="0"/>
                <a:cs typeface="Times New Roman" panose="02020603050405020304" pitchFamily="18" charset="0"/>
              </a:rPr>
              <a:t>Lio Cinema upgrades are dominated by Tier 1 cities (58%)</a:t>
            </a:r>
            <a:r>
              <a:rPr lang="en-IN" sz="1600" kern="100" dirty="0">
                <a:effectLst/>
                <a:latin typeface="Aptos" panose="020B0004020202020204" pitchFamily="34" charset="0"/>
                <a:ea typeface="Aptos" panose="020B0004020202020204" pitchFamily="34" charset="0"/>
                <a:cs typeface="Times New Roman" panose="02020603050405020304" pitchFamily="18" charset="0"/>
              </a:rPr>
              <a:t>, followed by Tier 2 (28%) and Tier 3 (14%). This suggests that Lio Cinema's premium offerings attract more urban users.</a:t>
            </a:r>
          </a:p>
          <a:p>
            <a:pPr marL="342900" lvl="0" indent="-342900">
              <a:lnSpc>
                <a:spcPct val="115000"/>
              </a:lnSpc>
              <a:spcAft>
                <a:spcPts val="800"/>
              </a:spcAft>
              <a:buSzPts val="1000"/>
              <a:buFont typeface="Symbol" panose="05050102010706020507" pitchFamily="18" charset="2"/>
              <a:buChar char=""/>
              <a:tabLst>
                <a:tab pos="457200" algn="l"/>
              </a:tabLst>
            </a:pPr>
            <a:r>
              <a:rPr lang="en-IN" sz="1600" b="1" kern="100" dirty="0" err="1">
                <a:effectLst/>
                <a:latin typeface="Aptos" panose="020B0004020202020204" pitchFamily="34" charset="0"/>
                <a:ea typeface="Aptos" panose="020B0004020202020204" pitchFamily="34" charset="0"/>
                <a:cs typeface="Times New Roman" panose="02020603050405020304" pitchFamily="18" charset="0"/>
              </a:rPr>
              <a:t>Jobstar</a:t>
            </a:r>
            <a:r>
              <a:rPr lang="en-IN" sz="1600" b="1" kern="100" dirty="0">
                <a:effectLst/>
                <a:latin typeface="Aptos" panose="020B0004020202020204" pitchFamily="34" charset="0"/>
                <a:ea typeface="Aptos" panose="020B0004020202020204" pitchFamily="34" charset="0"/>
                <a:cs typeface="Times New Roman" panose="02020603050405020304" pitchFamily="18" charset="0"/>
              </a:rPr>
              <a:t>, on the other hand, has a more even distribution</a:t>
            </a:r>
            <a:r>
              <a:rPr lang="en-IN" sz="1600" kern="100" dirty="0">
                <a:effectLst/>
                <a:latin typeface="Aptos" panose="020B0004020202020204" pitchFamily="34" charset="0"/>
                <a:ea typeface="Aptos" panose="020B0004020202020204" pitchFamily="34" charset="0"/>
                <a:cs typeface="Times New Roman" panose="02020603050405020304" pitchFamily="18" charset="0"/>
              </a:rPr>
              <a:t>, with upgrades from Tier 1 (34.05%), Tier 2 (37.85%), and Tier 3 (28.1%).</a:t>
            </a:r>
          </a:p>
          <a:p>
            <a:pPr>
              <a:lnSpc>
                <a:spcPct val="115000"/>
              </a:lnSpc>
              <a:spcAft>
                <a:spcPts val="800"/>
              </a:spcAft>
            </a:pPr>
            <a:r>
              <a:rPr lang="en-IN" sz="1600" kern="100" dirty="0">
                <a:effectLst/>
                <a:latin typeface="Aptos" panose="020B0004020202020204" pitchFamily="34" charset="0"/>
                <a:ea typeface="Aptos" panose="020B0004020202020204" pitchFamily="34" charset="0"/>
                <a:cs typeface="Times New Roman" panose="02020603050405020304" pitchFamily="18" charset="0"/>
              </a:rPr>
              <a:t>This indicates that </a:t>
            </a:r>
            <a:r>
              <a:rPr lang="en-IN" sz="1600" b="1" kern="100" dirty="0">
                <a:effectLst/>
                <a:latin typeface="Aptos" panose="020B0004020202020204" pitchFamily="34" charset="0"/>
                <a:ea typeface="Aptos" panose="020B0004020202020204" pitchFamily="34" charset="0"/>
                <a:cs typeface="Times New Roman" panose="02020603050405020304" pitchFamily="18" charset="0"/>
              </a:rPr>
              <a:t>Lio Cinema has a stronger presence in metro areas</a:t>
            </a:r>
            <a:r>
              <a:rPr lang="en-IN" sz="1600" kern="100" dirty="0">
                <a:effectLst/>
                <a:latin typeface="Aptos" panose="020B0004020202020204" pitchFamily="34" charset="0"/>
                <a:ea typeface="Aptos" panose="020B0004020202020204" pitchFamily="34" charset="0"/>
                <a:cs typeface="Times New Roman" panose="02020603050405020304" pitchFamily="18" charset="0"/>
              </a:rPr>
              <a:t>, whereas </a:t>
            </a:r>
            <a:r>
              <a:rPr lang="en-IN" sz="1600" b="1" kern="100" dirty="0" err="1">
                <a:effectLst/>
                <a:latin typeface="Aptos" panose="020B0004020202020204" pitchFamily="34" charset="0"/>
                <a:ea typeface="Aptos" panose="020B0004020202020204" pitchFamily="34" charset="0"/>
                <a:cs typeface="Times New Roman" panose="02020603050405020304" pitchFamily="18" charset="0"/>
              </a:rPr>
              <a:t>Jobstar</a:t>
            </a:r>
            <a:r>
              <a:rPr lang="en-IN" sz="1600" b="1" kern="100" dirty="0">
                <a:effectLst/>
                <a:latin typeface="Aptos" panose="020B0004020202020204" pitchFamily="34" charset="0"/>
                <a:ea typeface="Aptos" panose="020B0004020202020204" pitchFamily="34" charset="0"/>
                <a:cs typeface="Times New Roman" panose="02020603050405020304" pitchFamily="18" charset="0"/>
              </a:rPr>
              <a:t> appeals more evenly across all city tiers</a:t>
            </a:r>
            <a:r>
              <a:rPr lang="en-IN" sz="1600" kern="100" dirty="0">
                <a:effectLst/>
                <a:latin typeface="Aptos" panose="020B0004020202020204" pitchFamily="34" charset="0"/>
                <a:ea typeface="Aptos" panose="020B0004020202020204" pitchFamily="34" charset="0"/>
                <a:cs typeface="Times New Roman" panose="02020603050405020304" pitchFamily="18" charset="0"/>
              </a:rPr>
              <a:t>.</a:t>
            </a:r>
          </a:p>
          <a:p>
            <a:endParaRPr lang="en-IN" sz="1100" dirty="0"/>
          </a:p>
        </p:txBody>
      </p:sp>
      <p:sp>
        <p:nvSpPr>
          <p:cNvPr id="4" name="Slide Number Placeholder 3"/>
          <p:cNvSpPr>
            <a:spLocks noGrp="1"/>
          </p:cNvSpPr>
          <p:nvPr>
            <p:ph type="sldNum" sz="quarter" idx="5"/>
          </p:nvPr>
        </p:nvSpPr>
        <p:spPr/>
        <p:txBody>
          <a:bodyPr/>
          <a:lstStyle/>
          <a:p>
            <a:fld id="{8F98E802-D41E-4EDF-ADD4-E9B677EC0D03}" type="slidenum">
              <a:rPr lang="en-IN" smtClean="0"/>
              <a:t>40</a:t>
            </a:fld>
            <a:endParaRPr lang="en-IN"/>
          </a:p>
        </p:txBody>
      </p:sp>
    </p:spTree>
    <p:extLst>
      <p:ext uri="{BB962C8B-B14F-4D97-AF65-F5344CB8AC3E}">
        <p14:creationId xmlns:p14="http://schemas.microsoft.com/office/powerpoint/2010/main" val="1145887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15000"/>
              </a:lnSpc>
              <a:spcAft>
                <a:spcPts val="800"/>
              </a:spcAft>
              <a:buSzPts val="1000"/>
              <a:buFont typeface="Symbol" panose="05050102010706020507" pitchFamily="18" charset="2"/>
              <a:buChar char=""/>
              <a:tabLst>
                <a:tab pos="457200" algn="l"/>
              </a:tabLst>
            </a:pPr>
            <a:r>
              <a:rPr lang="en-IN" sz="1200" b="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200" b="1" kern="100" dirty="0">
                <a:effectLst/>
                <a:latin typeface="Aptos" panose="020B0004020202020204" pitchFamily="34" charset="0"/>
                <a:ea typeface="Aptos" panose="020B0004020202020204" pitchFamily="34" charset="0"/>
                <a:cs typeface="Times New Roman" panose="02020603050405020304" pitchFamily="18" charset="0"/>
              </a:rPr>
              <a:t>:</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lvl="1" indent="-285750">
              <a:lnSpc>
                <a:spcPct val="115000"/>
              </a:lnSpc>
              <a:spcAft>
                <a:spcPts val="800"/>
              </a:spcAft>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Majority of paid users fall in the </a:t>
            </a:r>
            <a:r>
              <a:rPr lang="en-IN" sz="1200" b="1" kern="100" dirty="0">
                <a:effectLst/>
                <a:latin typeface="Aptos" panose="020B0004020202020204" pitchFamily="34" charset="0"/>
                <a:ea typeface="Aptos" panose="020B0004020202020204" pitchFamily="34" charset="0"/>
                <a:cs typeface="Times New Roman" panose="02020603050405020304" pitchFamily="18" charset="0"/>
              </a:rPr>
              <a:t>25-34</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age group (~20K users).</a:t>
            </a:r>
          </a:p>
          <a:p>
            <a:pPr marL="742950" lvl="1" indent="-285750">
              <a:lnSpc>
                <a:spcPct val="115000"/>
              </a:lnSpc>
              <a:spcAft>
                <a:spcPts val="800"/>
              </a:spcAft>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The </a:t>
            </a:r>
            <a:r>
              <a:rPr lang="en-IN" sz="1200" b="1" kern="100" dirty="0">
                <a:effectLst/>
                <a:latin typeface="Aptos" panose="020B0004020202020204" pitchFamily="34" charset="0"/>
                <a:ea typeface="Aptos" panose="020B0004020202020204" pitchFamily="34" charset="0"/>
                <a:cs typeface="Times New Roman" panose="02020603050405020304" pitchFamily="18" charset="0"/>
              </a:rPr>
              <a:t>18-24</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and </a:t>
            </a:r>
            <a:r>
              <a:rPr lang="en-IN" sz="1200" b="1" kern="100" dirty="0">
                <a:effectLst/>
                <a:latin typeface="Aptos" panose="020B0004020202020204" pitchFamily="34" charset="0"/>
                <a:ea typeface="Aptos" panose="020B0004020202020204" pitchFamily="34" charset="0"/>
                <a:cs typeface="Times New Roman" panose="02020603050405020304" pitchFamily="18" charset="0"/>
              </a:rPr>
              <a:t>45+</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groups have significantly lower paid subscribers.</a:t>
            </a:r>
          </a:p>
          <a:p>
            <a:pPr marL="342900" lvl="0" indent="-342900">
              <a:lnSpc>
                <a:spcPct val="115000"/>
              </a:lnSpc>
              <a:spcAft>
                <a:spcPts val="800"/>
              </a:spcAft>
              <a:buSzPts val="1000"/>
              <a:buFont typeface="Symbol" panose="05050102010706020507" pitchFamily="18" charset="2"/>
              <a:buChar char=""/>
              <a:tabLst>
                <a:tab pos="457200" algn="l"/>
              </a:tabLst>
            </a:pPr>
            <a:r>
              <a:rPr lang="en-IN" sz="1200" b="1" kern="100" dirty="0">
                <a:effectLst/>
                <a:latin typeface="Aptos" panose="020B0004020202020204" pitchFamily="34" charset="0"/>
                <a:ea typeface="Aptos" panose="020B0004020202020204" pitchFamily="34" charset="0"/>
                <a:cs typeface="Times New Roman" panose="02020603050405020304" pitchFamily="18" charset="0"/>
              </a:rPr>
              <a:t>Lio Cinema:</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lvl="1" indent="-285750">
              <a:lnSpc>
                <a:spcPct val="115000"/>
              </a:lnSpc>
              <a:spcAft>
                <a:spcPts val="800"/>
              </a:spcAft>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The highest </a:t>
            </a:r>
            <a:r>
              <a:rPr lang="en-IN" sz="1200" b="1" kern="100" dirty="0">
                <a:effectLst/>
                <a:latin typeface="Aptos" panose="020B0004020202020204" pitchFamily="34" charset="0"/>
                <a:ea typeface="Aptos" panose="020B0004020202020204" pitchFamily="34" charset="0"/>
                <a:cs typeface="Times New Roman" panose="02020603050405020304" pitchFamily="18" charset="0"/>
              </a:rPr>
              <a:t>subscriber count</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is in the </a:t>
            </a:r>
            <a:r>
              <a:rPr lang="en-IN" sz="1200" b="1" kern="100" dirty="0">
                <a:effectLst/>
                <a:latin typeface="Aptos" panose="020B0004020202020204" pitchFamily="34" charset="0"/>
                <a:ea typeface="Aptos" panose="020B0004020202020204" pitchFamily="34" charset="0"/>
                <a:cs typeface="Times New Roman" panose="02020603050405020304" pitchFamily="18" charset="0"/>
              </a:rPr>
              <a:t>18-24</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age group (~80K users), but only </a:t>
            </a:r>
            <a:r>
              <a:rPr lang="en-IN" sz="1200" b="1" kern="100" dirty="0">
                <a:effectLst/>
                <a:latin typeface="Aptos" panose="020B0004020202020204" pitchFamily="34" charset="0"/>
                <a:ea typeface="Aptos" panose="020B0004020202020204" pitchFamily="34" charset="0"/>
                <a:cs typeface="Times New Roman" panose="02020603050405020304" pitchFamily="18" charset="0"/>
              </a:rPr>
              <a:t>1.9K are paid users</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IN" sz="1200" b="1" kern="100" dirty="0">
                <a:effectLst/>
                <a:latin typeface="Aptos" panose="020B0004020202020204" pitchFamily="34" charset="0"/>
                <a:ea typeface="Aptos" panose="020B0004020202020204" pitchFamily="34" charset="0"/>
                <a:cs typeface="Times New Roman" panose="02020603050405020304" pitchFamily="18" charset="0"/>
              </a:rPr>
              <a:t>25-34 and 35-44</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groups have a relatively balanced paid subscriber count (~2.2K and ~2.1K, respectively).</a:t>
            </a:r>
          </a:p>
          <a:p>
            <a:pPr marL="742950" lvl="1" indent="-285750">
              <a:lnSpc>
                <a:spcPct val="115000"/>
              </a:lnSpc>
              <a:spcAft>
                <a:spcPts val="800"/>
              </a:spcAft>
              <a:buSzPts val="1000"/>
              <a:buFont typeface="Courier New" panose="02070309020205020404" pitchFamily="49" charset="0"/>
              <a:buChar char="o"/>
              <a:tabLst>
                <a:tab pos="914400" algn="l"/>
              </a:tabLst>
            </a:pPr>
            <a:r>
              <a:rPr lang="en-IN" sz="1200" b="1" kern="100" dirty="0">
                <a:effectLst/>
                <a:latin typeface="Aptos" panose="020B0004020202020204" pitchFamily="34" charset="0"/>
                <a:ea typeface="Aptos" panose="020B0004020202020204" pitchFamily="34" charset="0"/>
                <a:cs typeface="Times New Roman" panose="02020603050405020304" pitchFamily="18" charset="0"/>
              </a:rPr>
              <a:t>Lio has a lower penetration of paid users compared to total subscribers</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in younger audiences.</a:t>
            </a:r>
          </a:p>
          <a:p>
            <a:endParaRPr lang="en-IN" dirty="0"/>
          </a:p>
        </p:txBody>
      </p:sp>
      <p:sp>
        <p:nvSpPr>
          <p:cNvPr id="4" name="Slide Number Placeholder 3"/>
          <p:cNvSpPr>
            <a:spLocks noGrp="1"/>
          </p:cNvSpPr>
          <p:nvPr>
            <p:ph type="sldNum" sz="quarter" idx="5"/>
          </p:nvPr>
        </p:nvSpPr>
        <p:spPr/>
        <p:txBody>
          <a:bodyPr/>
          <a:lstStyle/>
          <a:p>
            <a:fld id="{8F98E802-D41E-4EDF-ADD4-E9B677EC0D03}" type="slidenum">
              <a:rPr lang="en-IN" smtClean="0"/>
              <a:t>42</a:t>
            </a:fld>
            <a:endParaRPr lang="en-IN"/>
          </a:p>
        </p:txBody>
      </p:sp>
    </p:spTree>
    <p:extLst>
      <p:ext uri="{BB962C8B-B14F-4D97-AF65-F5344CB8AC3E}">
        <p14:creationId xmlns:p14="http://schemas.microsoft.com/office/powerpoint/2010/main" val="3202367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15000"/>
              </a:lnSpc>
              <a:spcAft>
                <a:spcPts val="800"/>
              </a:spcAft>
              <a:buSzPts val="1000"/>
              <a:buFont typeface="Symbol" panose="05050102010706020507" pitchFamily="18" charset="2"/>
              <a:buChar char=""/>
              <a:tabLst>
                <a:tab pos="457200" algn="l"/>
              </a:tabLst>
            </a:pPr>
            <a:r>
              <a:rPr lang="en-IN" sz="1500" b="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500" b="1" kern="100" dirty="0">
                <a:effectLst/>
                <a:latin typeface="Aptos" panose="020B0004020202020204" pitchFamily="34" charset="0"/>
                <a:ea typeface="Aptos" panose="020B0004020202020204" pitchFamily="34" charset="0"/>
                <a:cs typeface="Times New Roman" panose="02020603050405020304" pitchFamily="18" charset="0"/>
              </a:rPr>
              <a:t>:</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lvl="1" indent="-285750">
              <a:lnSpc>
                <a:spcPct val="115000"/>
              </a:lnSpc>
              <a:spcAft>
                <a:spcPts val="800"/>
              </a:spcAft>
              <a:buSzPts val="1000"/>
              <a:buFont typeface="Courier New" panose="02070309020205020404" pitchFamily="49" charset="0"/>
              <a:buChar char="o"/>
              <a:tabLst>
                <a:tab pos="914400" algn="l"/>
              </a:tabLst>
            </a:pPr>
            <a:r>
              <a:rPr lang="en-IN" sz="1500" b="1" kern="100" dirty="0">
                <a:effectLst/>
                <a:latin typeface="Aptos" panose="020B0004020202020204" pitchFamily="34" charset="0"/>
                <a:ea typeface="Aptos" panose="020B0004020202020204" pitchFamily="34" charset="0"/>
                <a:cs typeface="Times New Roman" panose="02020603050405020304" pitchFamily="18" charset="0"/>
              </a:rPr>
              <a:t>59% of paid users</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 are from </a:t>
            </a:r>
            <a:r>
              <a:rPr lang="en-IN" sz="1500" b="1" kern="100" dirty="0">
                <a:effectLst/>
                <a:latin typeface="Aptos" panose="020B0004020202020204" pitchFamily="34" charset="0"/>
                <a:ea typeface="Aptos" panose="020B0004020202020204" pitchFamily="34" charset="0"/>
                <a:cs typeface="Times New Roman" panose="02020603050405020304" pitchFamily="18" charset="0"/>
              </a:rPr>
              <a:t>Tier 1</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 with </a:t>
            </a:r>
            <a:r>
              <a:rPr lang="en-IN" sz="1500" b="1" kern="100" dirty="0">
                <a:effectLst/>
                <a:latin typeface="Aptos" panose="020B0004020202020204" pitchFamily="34" charset="0"/>
                <a:ea typeface="Aptos" panose="020B0004020202020204" pitchFamily="34" charset="0"/>
                <a:cs typeface="Times New Roman" panose="02020603050405020304" pitchFamily="18" charset="0"/>
              </a:rPr>
              <a:t>32% from Tier 2</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 and only </a:t>
            </a:r>
            <a:r>
              <a:rPr lang="en-IN" sz="1500" b="1" kern="100" dirty="0">
                <a:effectLst/>
                <a:latin typeface="Aptos" panose="020B0004020202020204" pitchFamily="34" charset="0"/>
                <a:ea typeface="Aptos" panose="020B0004020202020204" pitchFamily="34" charset="0"/>
                <a:cs typeface="Times New Roman" panose="02020603050405020304" pitchFamily="18" charset="0"/>
              </a:rPr>
              <a:t>10% from Tier 3</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IN" sz="1500" kern="100" dirty="0">
                <a:effectLst/>
                <a:latin typeface="Aptos" panose="020B0004020202020204" pitchFamily="34" charset="0"/>
                <a:ea typeface="Aptos" panose="020B0004020202020204" pitchFamily="34" charset="0"/>
                <a:cs typeface="Times New Roman" panose="02020603050405020304" pitchFamily="18" charset="0"/>
              </a:rPr>
              <a:t>This indicates </a:t>
            </a:r>
            <a:r>
              <a:rPr lang="en-IN" sz="1500" kern="100" dirty="0" err="1">
                <a:effectLst/>
                <a:latin typeface="Aptos" panose="020B0004020202020204" pitchFamily="34" charset="0"/>
                <a:ea typeface="Aptos" panose="020B0004020202020204" pitchFamily="34" charset="0"/>
                <a:cs typeface="Times New Roman" panose="02020603050405020304" pitchFamily="18" charset="0"/>
              </a:rPr>
              <a:t>Jotstar's</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500" b="1" kern="100" dirty="0">
                <a:effectLst/>
                <a:latin typeface="Aptos" panose="020B0004020202020204" pitchFamily="34" charset="0"/>
                <a:ea typeface="Aptos" panose="020B0004020202020204" pitchFamily="34" charset="0"/>
                <a:cs typeface="Times New Roman" panose="02020603050405020304" pitchFamily="18" charset="0"/>
              </a:rPr>
              <a:t>stronghold in premium urban markets</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 with fewer users from lower-tier cities.</a:t>
            </a:r>
          </a:p>
          <a:p>
            <a:pPr marL="342900" lvl="0" indent="-342900">
              <a:lnSpc>
                <a:spcPct val="115000"/>
              </a:lnSpc>
              <a:spcAft>
                <a:spcPts val="800"/>
              </a:spcAft>
              <a:buSzPts val="1000"/>
              <a:buFont typeface="Symbol" panose="05050102010706020507" pitchFamily="18" charset="2"/>
              <a:buChar char=""/>
              <a:tabLst>
                <a:tab pos="457200" algn="l"/>
              </a:tabLst>
            </a:pPr>
            <a:r>
              <a:rPr lang="en-IN" sz="1500" b="1" kern="100" dirty="0">
                <a:effectLst/>
                <a:latin typeface="Aptos" panose="020B0004020202020204" pitchFamily="34" charset="0"/>
                <a:ea typeface="Aptos" panose="020B0004020202020204" pitchFamily="34" charset="0"/>
                <a:cs typeface="Times New Roman" panose="02020603050405020304" pitchFamily="18" charset="0"/>
              </a:rPr>
              <a:t>Lio Cinema:</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lvl="1" indent="-285750">
              <a:lnSpc>
                <a:spcPct val="115000"/>
              </a:lnSpc>
              <a:spcAft>
                <a:spcPts val="800"/>
              </a:spcAft>
              <a:buSzPts val="1000"/>
              <a:buFont typeface="Courier New" panose="02070309020205020404" pitchFamily="49" charset="0"/>
              <a:buChar char="o"/>
              <a:tabLst>
                <a:tab pos="914400" algn="l"/>
              </a:tabLst>
            </a:pPr>
            <a:r>
              <a:rPr lang="en-IN" sz="1500" kern="100" dirty="0">
                <a:effectLst/>
                <a:latin typeface="Aptos" panose="020B0004020202020204" pitchFamily="34" charset="0"/>
                <a:ea typeface="Aptos" panose="020B0004020202020204" pitchFamily="34" charset="0"/>
                <a:cs typeface="Times New Roman" panose="02020603050405020304" pitchFamily="18" charset="0"/>
              </a:rPr>
              <a:t>More </a:t>
            </a:r>
            <a:r>
              <a:rPr lang="en-IN" sz="1500" b="1" kern="100" dirty="0">
                <a:effectLst/>
                <a:latin typeface="Aptos" panose="020B0004020202020204" pitchFamily="34" charset="0"/>
                <a:ea typeface="Aptos" panose="020B0004020202020204" pitchFamily="34" charset="0"/>
                <a:cs typeface="Times New Roman" panose="02020603050405020304" pitchFamily="18" charset="0"/>
              </a:rPr>
              <a:t>balanced distribution</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 with </a:t>
            </a:r>
            <a:r>
              <a:rPr lang="en-IN" sz="1500" b="1" kern="100" dirty="0">
                <a:effectLst/>
                <a:latin typeface="Aptos" panose="020B0004020202020204" pitchFamily="34" charset="0"/>
                <a:ea typeface="Aptos" panose="020B0004020202020204" pitchFamily="34" charset="0"/>
                <a:cs typeface="Times New Roman" panose="02020603050405020304" pitchFamily="18" charset="0"/>
              </a:rPr>
              <a:t>43% from Tier 1</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500" b="1" kern="100" dirty="0">
                <a:effectLst/>
                <a:latin typeface="Aptos" panose="020B0004020202020204" pitchFamily="34" charset="0"/>
                <a:ea typeface="Aptos" panose="020B0004020202020204" pitchFamily="34" charset="0"/>
                <a:cs typeface="Times New Roman" panose="02020603050405020304" pitchFamily="18" charset="0"/>
              </a:rPr>
              <a:t>35% from Tier 2</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 and </a:t>
            </a:r>
            <a:r>
              <a:rPr lang="en-IN" sz="1500" b="1" kern="100" dirty="0">
                <a:effectLst/>
                <a:latin typeface="Aptos" panose="020B0004020202020204" pitchFamily="34" charset="0"/>
                <a:ea typeface="Aptos" panose="020B0004020202020204" pitchFamily="34" charset="0"/>
                <a:cs typeface="Times New Roman" panose="02020603050405020304" pitchFamily="18" charset="0"/>
              </a:rPr>
              <a:t>22% from Tier 3</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IN" sz="1500" kern="100" dirty="0">
                <a:effectLst/>
                <a:latin typeface="Aptos" panose="020B0004020202020204" pitchFamily="34" charset="0"/>
                <a:ea typeface="Aptos" panose="020B0004020202020204" pitchFamily="34" charset="0"/>
                <a:cs typeface="Times New Roman" panose="02020603050405020304" pitchFamily="18" charset="0"/>
              </a:rPr>
              <a:t>Lio Cinema has a </a:t>
            </a:r>
            <a:r>
              <a:rPr lang="en-IN" sz="1500" b="1" kern="100" dirty="0">
                <a:effectLst/>
                <a:latin typeface="Aptos" panose="020B0004020202020204" pitchFamily="34" charset="0"/>
                <a:ea typeface="Aptos" panose="020B0004020202020204" pitchFamily="34" charset="0"/>
                <a:cs typeface="Times New Roman" panose="02020603050405020304" pitchFamily="18" charset="0"/>
              </a:rPr>
              <a:t>wider reach across lower-tier cities</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 making it more accessible outside major metro areas.</a:t>
            </a:r>
          </a:p>
          <a:p>
            <a:r>
              <a:rPr lang="en-IN" sz="1500" b="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500" b="1" kern="100" dirty="0">
                <a:effectLst/>
                <a:latin typeface="Aptos" panose="020B0004020202020204" pitchFamily="34" charset="0"/>
                <a:ea typeface="Aptos" panose="020B0004020202020204" pitchFamily="34" charset="0"/>
                <a:cs typeface="Times New Roman" panose="02020603050405020304" pitchFamily="18" charset="0"/>
              </a:rPr>
              <a:t> dominates in Tier 1 cities and higher-paid subscriptions</a:t>
            </a:r>
            <a:br>
              <a:rPr lang="en-IN" sz="1500" kern="100" dirty="0">
                <a:effectLst/>
                <a:latin typeface="Aptos" panose="020B0004020202020204" pitchFamily="34" charset="0"/>
                <a:ea typeface="Aptos" panose="020B0004020202020204" pitchFamily="34" charset="0"/>
                <a:cs typeface="Times New Roman" panose="02020603050405020304" pitchFamily="18" charset="0"/>
              </a:rPr>
            </a:br>
            <a:r>
              <a:rPr lang="en-IN" sz="1500" kern="100" dirty="0">
                <a:effectLst/>
                <a:latin typeface="Segoe UI Emoji" panose="020B0502040204020203" pitchFamily="34" charset="0"/>
                <a:ea typeface="Aptos" panose="020B0004020202020204" pitchFamily="34" charset="0"/>
                <a:cs typeface="Segoe UI Emoji" panose="020B0502040204020203" pitchFamily="34" charset="0"/>
              </a:rPr>
              <a:t>✅</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500" b="1" kern="100" dirty="0">
                <a:effectLst/>
                <a:latin typeface="Aptos" panose="020B0004020202020204" pitchFamily="34" charset="0"/>
                <a:ea typeface="Aptos" panose="020B0004020202020204" pitchFamily="34" charset="0"/>
                <a:cs typeface="Times New Roman" panose="02020603050405020304" pitchFamily="18" charset="0"/>
              </a:rPr>
              <a:t>Lio Cinema has a broader reach in lower-tier cities but struggles to convert free users into paying customers</a:t>
            </a:r>
            <a:br>
              <a:rPr lang="en-IN" sz="1500" kern="100" dirty="0">
                <a:effectLst/>
                <a:latin typeface="Aptos" panose="020B0004020202020204" pitchFamily="34" charset="0"/>
                <a:ea typeface="Aptos" panose="020B0004020202020204" pitchFamily="34" charset="0"/>
                <a:cs typeface="Times New Roman" panose="02020603050405020304" pitchFamily="18" charset="0"/>
              </a:rPr>
            </a:br>
            <a:r>
              <a:rPr lang="en-IN" sz="1500" kern="100" dirty="0">
                <a:effectLst/>
                <a:latin typeface="Segoe UI Emoji" panose="020B0502040204020203" pitchFamily="34" charset="0"/>
                <a:ea typeface="Aptos" panose="020B0004020202020204" pitchFamily="34" charset="0"/>
                <a:cs typeface="Segoe UI Emoji" panose="020B0502040204020203" pitchFamily="34" charset="0"/>
              </a:rPr>
              <a:t>✅</a:t>
            </a:r>
            <a:r>
              <a:rPr lang="en-IN" sz="15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500" b="1" kern="100" dirty="0" err="1">
                <a:effectLst/>
                <a:latin typeface="Aptos" panose="020B0004020202020204" pitchFamily="34" charset="0"/>
                <a:ea typeface="Aptos" panose="020B0004020202020204" pitchFamily="34" charset="0"/>
                <a:cs typeface="Times New Roman" panose="02020603050405020304" pitchFamily="18" charset="0"/>
              </a:rPr>
              <a:t>Jotstar's</a:t>
            </a:r>
            <a:r>
              <a:rPr lang="en-IN" sz="1500" b="1" kern="100" dirty="0">
                <a:effectLst/>
                <a:latin typeface="Aptos" panose="020B0004020202020204" pitchFamily="34" charset="0"/>
                <a:ea typeface="Aptos" panose="020B0004020202020204" pitchFamily="34" charset="0"/>
                <a:cs typeface="Times New Roman" panose="02020603050405020304" pitchFamily="18" charset="0"/>
              </a:rPr>
              <a:t> paid users are concentrated in the 25-34 age group, while Lio’s user base is younger but less willing to pay</a:t>
            </a:r>
            <a:endParaRPr lang="en-IN" sz="15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sz="1500" dirty="0"/>
          </a:p>
        </p:txBody>
      </p:sp>
      <p:sp>
        <p:nvSpPr>
          <p:cNvPr id="4" name="Slide Number Placeholder 3"/>
          <p:cNvSpPr>
            <a:spLocks noGrp="1"/>
          </p:cNvSpPr>
          <p:nvPr>
            <p:ph type="sldNum" sz="quarter" idx="5"/>
          </p:nvPr>
        </p:nvSpPr>
        <p:spPr/>
        <p:txBody>
          <a:bodyPr/>
          <a:lstStyle/>
          <a:p>
            <a:fld id="{8F98E802-D41E-4EDF-ADD4-E9B677EC0D03}" type="slidenum">
              <a:rPr lang="en-IN" smtClean="0"/>
              <a:t>43</a:t>
            </a:fld>
            <a:endParaRPr lang="en-IN"/>
          </a:p>
        </p:txBody>
      </p:sp>
    </p:spTree>
    <p:extLst>
      <p:ext uri="{BB962C8B-B14F-4D97-AF65-F5344CB8AC3E}">
        <p14:creationId xmlns:p14="http://schemas.microsoft.com/office/powerpoint/2010/main" val="255116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IN" sz="1400" i="1" kern="100" dirty="0">
                <a:effectLst/>
                <a:latin typeface="Aptos" panose="020B0004020202020204" pitchFamily="34" charset="0"/>
                <a:ea typeface="Aptos" panose="020B0004020202020204" pitchFamily="34" charset="0"/>
                <a:cs typeface="Times New Roman" panose="02020603050405020304" pitchFamily="18" charset="0"/>
              </a:rPr>
              <a:t>Lio, a leading telecom provider in India, is planning a strategic merger with </a:t>
            </a:r>
            <a:r>
              <a:rPr lang="en-IN" sz="1400" i="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400" i="1" kern="100" dirty="0">
                <a:effectLst/>
                <a:latin typeface="Aptos" panose="020B0004020202020204" pitchFamily="34" charset="0"/>
                <a:ea typeface="Aptos" panose="020B0004020202020204" pitchFamily="34" charset="0"/>
                <a:cs typeface="Times New Roman" panose="02020603050405020304" pitchFamily="18" charset="0"/>
              </a:rPr>
              <a:t>, one of the country’s top streaming platforms. This partnership aims to combine </a:t>
            </a:r>
            <a:r>
              <a:rPr lang="en-IN" sz="1400" i="1" kern="100" dirty="0" err="1">
                <a:effectLst/>
                <a:latin typeface="Aptos" panose="020B0004020202020204" pitchFamily="34" charset="0"/>
                <a:ea typeface="Aptos" panose="020B0004020202020204" pitchFamily="34" charset="0"/>
                <a:cs typeface="Times New Roman" panose="02020603050405020304" pitchFamily="18" charset="0"/>
              </a:rPr>
              <a:t>LioCinema’s</a:t>
            </a:r>
            <a:r>
              <a:rPr lang="en-IN" sz="1400" i="1" kern="100" dirty="0">
                <a:effectLst/>
                <a:latin typeface="Aptos" panose="020B0004020202020204" pitchFamily="34" charset="0"/>
                <a:ea typeface="Aptos" panose="020B0004020202020204" pitchFamily="34" charset="0"/>
                <a:cs typeface="Times New Roman" panose="02020603050405020304" pitchFamily="18" charset="0"/>
              </a:rPr>
              <a:t> extensive subscriber base with </a:t>
            </a:r>
            <a:r>
              <a:rPr lang="en-IN" sz="1400" i="1" kern="100" dirty="0" err="1">
                <a:effectLst/>
                <a:latin typeface="Aptos" panose="020B0004020202020204" pitchFamily="34" charset="0"/>
                <a:ea typeface="Aptos" panose="020B0004020202020204" pitchFamily="34" charset="0"/>
                <a:cs typeface="Times New Roman" panose="02020603050405020304" pitchFamily="18" charset="0"/>
              </a:rPr>
              <a:t>Jotstar’s</a:t>
            </a:r>
            <a:r>
              <a:rPr lang="en-IN" sz="1400" i="1" kern="100" dirty="0">
                <a:effectLst/>
                <a:latin typeface="Aptos" panose="020B0004020202020204" pitchFamily="34" charset="0"/>
                <a:ea typeface="Aptos" panose="020B0004020202020204" pitchFamily="34" charset="0"/>
                <a:cs typeface="Times New Roman" panose="02020603050405020304" pitchFamily="18" charset="0"/>
              </a:rPr>
              <a:t> diverse content library, setting the stage for a powerful OTT platform."</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IN" sz="1400" i="1" kern="100" dirty="0">
                <a:effectLst/>
                <a:latin typeface="Aptos" panose="020B0004020202020204" pitchFamily="34" charset="0"/>
                <a:ea typeface="Aptos" panose="020B0004020202020204" pitchFamily="34" charset="0"/>
                <a:cs typeface="Times New Roman" panose="02020603050405020304" pitchFamily="18" charset="0"/>
              </a:rPr>
              <a:t>"To ensure a smooth and successful transition, Lio’s management needs to </a:t>
            </a:r>
            <a:r>
              <a:rPr lang="en-IN" sz="1400" i="1" kern="100" dirty="0" err="1">
                <a:effectLst/>
                <a:latin typeface="Aptos" panose="020B0004020202020204" pitchFamily="34" charset="0"/>
                <a:ea typeface="Aptos" panose="020B0004020202020204" pitchFamily="34" charset="0"/>
                <a:cs typeface="Times New Roman" panose="02020603050405020304" pitchFamily="18" charset="0"/>
              </a:rPr>
              <a:t>analyze</a:t>
            </a:r>
            <a:r>
              <a:rPr lang="en-IN" sz="1400" i="1" kern="100" dirty="0">
                <a:effectLst/>
                <a:latin typeface="Aptos" panose="020B0004020202020204" pitchFamily="34" charset="0"/>
                <a:ea typeface="Aptos" panose="020B0004020202020204" pitchFamily="34" charset="0"/>
                <a:cs typeface="Times New Roman" panose="02020603050405020304" pitchFamily="18" charset="0"/>
              </a:rPr>
              <a:t> key aspects of both platforms’ performance over the past year—from January to November 2024. This includes understanding content consumption patterns, subscriber growth trends, inactivity </a:t>
            </a:r>
            <a:r>
              <a:rPr lang="en-IN" sz="1400" i="1" kern="100" dirty="0" err="1">
                <a:effectLst/>
                <a:latin typeface="Aptos" panose="020B0004020202020204" pitchFamily="34" charset="0"/>
                <a:ea typeface="Aptos" panose="020B0004020202020204" pitchFamily="34" charset="0"/>
                <a:cs typeface="Times New Roman" panose="02020603050405020304" pitchFamily="18" charset="0"/>
              </a:rPr>
              <a:t>behavior</a:t>
            </a:r>
            <a:r>
              <a:rPr lang="en-IN" sz="1400" i="1" kern="100" dirty="0">
                <a:effectLst/>
                <a:latin typeface="Aptos" panose="020B0004020202020204" pitchFamily="34" charset="0"/>
                <a:ea typeface="Aptos" panose="020B0004020202020204" pitchFamily="34" charset="0"/>
                <a:cs typeface="Times New Roman" panose="02020603050405020304" pitchFamily="18" charset="0"/>
              </a:rPr>
              <a:t>, as well as upgrade and downgrade patterns."</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IN" sz="1400" i="1" kern="100" dirty="0">
                <a:effectLst/>
                <a:latin typeface="Aptos" panose="020B0004020202020204" pitchFamily="34" charset="0"/>
                <a:ea typeface="Aptos" panose="020B0004020202020204" pitchFamily="34" charset="0"/>
                <a:cs typeface="Times New Roman" panose="02020603050405020304" pitchFamily="18" charset="0"/>
              </a:rPr>
              <a:t>"As the data analyst at Lio, my role is to uncover critical insights from this data to guide informed decision-making. The ultimate goal is to optimize content strategies and position Lio-</a:t>
            </a:r>
            <a:r>
              <a:rPr lang="en-IN" sz="1400" i="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400" i="1" kern="100" dirty="0">
                <a:effectLst/>
                <a:latin typeface="Aptos" panose="020B0004020202020204" pitchFamily="34" charset="0"/>
                <a:ea typeface="Aptos" panose="020B0004020202020204" pitchFamily="34" charset="0"/>
                <a:cs typeface="Times New Roman" panose="02020603050405020304" pitchFamily="18" charset="0"/>
              </a:rPr>
              <a:t> as India’s leading OTT platform.</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sz="1050" dirty="0"/>
          </a:p>
        </p:txBody>
      </p:sp>
      <p:sp>
        <p:nvSpPr>
          <p:cNvPr id="4" name="Slide Number Placeholder 3"/>
          <p:cNvSpPr>
            <a:spLocks noGrp="1"/>
          </p:cNvSpPr>
          <p:nvPr>
            <p:ph type="sldNum" sz="quarter" idx="5"/>
          </p:nvPr>
        </p:nvSpPr>
        <p:spPr/>
        <p:txBody>
          <a:bodyPr/>
          <a:lstStyle/>
          <a:p>
            <a:fld id="{8F98E802-D41E-4EDF-ADD4-E9B677EC0D03}" type="slidenum">
              <a:rPr lang="en-IN" smtClean="0"/>
              <a:t>3</a:t>
            </a:fld>
            <a:endParaRPr lang="en-IN"/>
          </a:p>
        </p:txBody>
      </p:sp>
    </p:spTree>
    <p:extLst>
      <p:ext uri="{BB962C8B-B14F-4D97-AF65-F5344CB8AC3E}">
        <p14:creationId xmlns:p14="http://schemas.microsoft.com/office/powerpoint/2010/main" val="28526132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15000"/>
              </a:lnSpc>
              <a:spcAft>
                <a:spcPts val="800"/>
              </a:spcAft>
              <a:buSzPts val="1000"/>
              <a:buFont typeface="Symbol" panose="05050102010706020507" pitchFamily="18" charset="2"/>
              <a:buChar char=""/>
              <a:tabLst>
                <a:tab pos="457200" algn="l"/>
              </a:tabLst>
            </a:pPr>
            <a:r>
              <a:rPr lang="en-IN" sz="1200" b="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200" b="1" kern="100" dirty="0">
                <a:effectLst/>
                <a:latin typeface="Aptos" panose="020B0004020202020204" pitchFamily="34" charset="0"/>
                <a:ea typeface="Aptos" panose="020B0004020202020204" pitchFamily="34" charset="0"/>
                <a:cs typeface="Times New Roman" panose="02020603050405020304" pitchFamily="18" charset="0"/>
              </a:rPr>
              <a:t>:</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lvl="1" indent="-285750">
              <a:lnSpc>
                <a:spcPct val="115000"/>
              </a:lnSpc>
              <a:spcAft>
                <a:spcPts val="800"/>
              </a:spcAft>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Has a </a:t>
            </a:r>
            <a:r>
              <a:rPr lang="en-IN" sz="1200" b="1" kern="100" dirty="0">
                <a:effectLst/>
                <a:latin typeface="Aptos" panose="020B0004020202020204" pitchFamily="34" charset="0"/>
                <a:ea typeface="Aptos" panose="020B0004020202020204" pitchFamily="34" charset="0"/>
                <a:cs typeface="Times New Roman" panose="02020603050405020304" pitchFamily="18" charset="0"/>
              </a:rPr>
              <a:t>significant VIP user base</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indicating a preference for premium plans.</a:t>
            </a:r>
          </a:p>
          <a:p>
            <a:pPr marL="742950" lvl="1" indent="-285750">
              <a:lnSpc>
                <a:spcPct val="115000"/>
              </a:lnSpc>
              <a:spcAft>
                <a:spcPts val="800"/>
              </a:spcAft>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More users are on </a:t>
            </a:r>
            <a:r>
              <a:rPr lang="en-IN" sz="1200" b="1" kern="100" dirty="0">
                <a:effectLst/>
                <a:latin typeface="Aptos" panose="020B0004020202020204" pitchFamily="34" charset="0"/>
                <a:ea typeface="Aptos" panose="020B0004020202020204" pitchFamily="34" charset="0"/>
                <a:cs typeface="Times New Roman" panose="02020603050405020304" pitchFamily="18" charset="0"/>
              </a:rPr>
              <a:t>higher-end subscriptions</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compared to Lio Cinema.</a:t>
            </a:r>
          </a:p>
          <a:p>
            <a:pPr marL="342900" lvl="0" indent="-342900">
              <a:lnSpc>
                <a:spcPct val="115000"/>
              </a:lnSpc>
              <a:spcAft>
                <a:spcPts val="800"/>
              </a:spcAft>
              <a:buSzPts val="1000"/>
              <a:buFont typeface="Symbol" panose="05050102010706020507" pitchFamily="18" charset="2"/>
              <a:buChar char=""/>
              <a:tabLst>
                <a:tab pos="457200" algn="l"/>
              </a:tabLst>
            </a:pPr>
            <a:r>
              <a:rPr lang="en-IN" sz="1200" b="1" kern="100" dirty="0">
                <a:effectLst/>
                <a:latin typeface="Aptos" panose="020B0004020202020204" pitchFamily="34" charset="0"/>
                <a:ea typeface="Aptos" panose="020B0004020202020204" pitchFamily="34" charset="0"/>
                <a:cs typeface="Times New Roman" panose="02020603050405020304" pitchFamily="18" charset="0"/>
              </a:rPr>
              <a:t>Lio Cinema:</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lvl="1" indent="-285750">
              <a:lnSpc>
                <a:spcPct val="115000"/>
              </a:lnSpc>
              <a:spcAft>
                <a:spcPts val="800"/>
              </a:spcAft>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More users on </a:t>
            </a:r>
            <a:r>
              <a:rPr lang="en-IN" sz="1200" b="1" kern="100" dirty="0">
                <a:effectLst/>
                <a:latin typeface="Aptos" panose="020B0004020202020204" pitchFamily="34" charset="0"/>
                <a:ea typeface="Aptos" panose="020B0004020202020204" pitchFamily="34" charset="0"/>
                <a:cs typeface="Times New Roman" panose="02020603050405020304" pitchFamily="18" charset="0"/>
              </a:rPr>
              <a:t>Basic and Free plans</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than </a:t>
            </a:r>
            <a:r>
              <a:rPr lang="en-IN" sz="1200"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Shows that Lio attracts a </a:t>
            </a:r>
            <a:r>
              <a:rPr lang="en-IN" sz="1200" b="1" kern="100" dirty="0">
                <a:effectLst/>
                <a:latin typeface="Aptos" panose="020B0004020202020204" pitchFamily="34" charset="0"/>
                <a:ea typeface="Aptos" panose="020B0004020202020204" pitchFamily="34" charset="0"/>
                <a:cs typeface="Times New Roman" panose="02020603050405020304" pitchFamily="18" charset="0"/>
              </a:rPr>
              <a:t>larger volume of users but struggles with premium conversions</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a:t>
            </a:r>
          </a:p>
          <a:p>
            <a:endParaRPr lang="en-IN" dirty="0"/>
          </a:p>
        </p:txBody>
      </p:sp>
      <p:sp>
        <p:nvSpPr>
          <p:cNvPr id="4" name="Slide Number Placeholder 3"/>
          <p:cNvSpPr>
            <a:spLocks noGrp="1"/>
          </p:cNvSpPr>
          <p:nvPr>
            <p:ph type="sldNum" sz="quarter" idx="5"/>
          </p:nvPr>
        </p:nvSpPr>
        <p:spPr/>
        <p:txBody>
          <a:bodyPr/>
          <a:lstStyle/>
          <a:p>
            <a:fld id="{8F98E802-D41E-4EDF-ADD4-E9B677EC0D03}" type="slidenum">
              <a:rPr lang="en-IN" smtClean="0"/>
              <a:t>44</a:t>
            </a:fld>
            <a:endParaRPr lang="en-IN"/>
          </a:p>
        </p:txBody>
      </p:sp>
    </p:spTree>
    <p:extLst>
      <p:ext uri="{BB962C8B-B14F-4D97-AF65-F5344CB8AC3E}">
        <p14:creationId xmlns:p14="http://schemas.microsoft.com/office/powerpoint/2010/main" val="2127750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err="1"/>
              <a:t>Jotstar’s</a:t>
            </a:r>
            <a:r>
              <a:rPr lang="en-US" sz="1400" dirty="0"/>
              <a:t> revenue and profit have consistently declined from January (Revenue: 1.16M, Profit: 1.01M) to November (Revenue: 321K, Profit: 70K). A sharp drop occurred between April and June, with the biggest profit decline from May (530K) to June (390K). Q4 saw critical losses, with November marking the lowest revenue and profit figures.</a:t>
            </a:r>
          </a:p>
          <a:p>
            <a:r>
              <a:rPr lang="en-US" sz="1400" dirty="0"/>
              <a:t>Unlike </a:t>
            </a:r>
            <a:r>
              <a:rPr lang="en-US" sz="1400" dirty="0" err="1"/>
              <a:t>Jotstar</a:t>
            </a:r>
            <a:r>
              <a:rPr lang="en-US" sz="1400" dirty="0"/>
              <a:t>, Lio Cinema’s revenue and profit fluctuated, peaking in April (2.39M), June (2.58M), and October (2.43M), likely due to seasonal demand or promotions. However, profit dropped sharply from 123K in July to just 10K in September, while revenue declined from 2.58M in June to 1.50M in November. Despite stronger performance than </a:t>
            </a:r>
            <a:r>
              <a:rPr lang="en-US" sz="1400" dirty="0" err="1"/>
              <a:t>Jotstar</a:t>
            </a:r>
            <a:r>
              <a:rPr lang="en-US" sz="1400" dirty="0"/>
              <a:t> for most of the year, both platforms saw declining numbers by Q4, possibly due to rising competition or market shifts.</a:t>
            </a:r>
          </a:p>
          <a:p>
            <a:endParaRPr lang="en-IN" sz="1050" dirty="0"/>
          </a:p>
        </p:txBody>
      </p:sp>
      <p:sp>
        <p:nvSpPr>
          <p:cNvPr id="4" name="Slide Number Placeholder 3"/>
          <p:cNvSpPr>
            <a:spLocks noGrp="1"/>
          </p:cNvSpPr>
          <p:nvPr>
            <p:ph type="sldNum" sz="quarter" idx="5"/>
          </p:nvPr>
        </p:nvSpPr>
        <p:spPr/>
        <p:txBody>
          <a:bodyPr/>
          <a:lstStyle/>
          <a:p>
            <a:fld id="{8F98E802-D41E-4EDF-ADD4-E9B677EC0D03}" type="slidenum">
              <a:rPr lang="en-IN" smtClean="0"/>
              <a:t>46</a:t>
            </a:fld>
            <a:endParaRPr lang="en-IN"/>
          </a:p>
        </p:txBody>
      </p:sp>
    </p:spTree>
    <p:extLst>
      <p:ext uri="{BB962C8B-B14F-4D97-AF65-F5344CB8AC3E}">
        <p14:creationId xmlns:p14="http://schemas.microsoft.com/office/powerpoint/2010/main" val="6533833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F98E802-D41E-4EDF-ADD4-E9B677EC0D03}" type="slidenum">
              <a:rPr lang="en-IN" smtClean="0"/>
              <a:t>47</a:t>
            </a:fld>
            <a:endParaRPr lang="en-IN"/>
          </a:p>
        </p:txBody>
      </p:sp>
    </p:spTree>
    <p:extLst>
      <p:ext uri="{BB962C8B-B14F-4D97-AF65-F5344CB8AC3E}">
        <p14:creationId xmlns:p14="http://schemas.microsoft.com/office/powerpoint/2010/main" val="1777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F98E802-D41E-4EDF-ADD4-E9B677EC0D03}" type="slidenum">
              <a:rPr lang="en-IN" smtClean="0"/>
              <a:t>48</a:t>
            </a:fld>
            <a:endParaRPr lang="en-IN"/>
          </a:p>
        </p:txBody>
      </p:sp>
    </p:spTree>
    <p:extLst>
      <p:ext uri="{BB962C8B-B14F-4D97-AF65-F5344CB8AC3E}">
        <p14:creationId xmlns:p14="http://schemas.microsoft.com/office/powerpoint/2010/main" val="31541452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F98E802-D41E-4EDF-ADD4-E9B677EC0D03}" type="slidenum">
              <a:rPr lang="en-IN" smtClean="0"/>
              <a:t>49</a:t>
            </a:fld>
            <a:endParaRPr lang="en-IN"/>
          </a:p>
        </p:txBody>
      </p:sp>
    </p:spTree>
    <p:extLst>
      <p:ext uri="{BB962C8B-B14F-4D97-AF65-F5344CB8AC3E}">
        <p14:creationId xmlns:p14="http://schemas.microsoft.com/office/powerpoint/2010/main" val="744580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F98E802-D41E-4EDF-ADD4-E9B677EC0D03}" type="slidenum">
              <a:rPr lang="en-IN" smtClean="0"/>
              <a:t>50</a:t>
            </a:fld>
            <a:endParaRPr lang="en-IN"/>
          </a:p>
        </p:txBody>
      </p:sp>
    </p:spTree>
    <p:extLst>
      <p:ext uri="{BB962C8B-B14F-4D97-AF65-F5344CB8AC3E}">
        <p14:creationId xmlns:p14="http://schemas.microsoft.com/office/powerpoint/2010/main" val="39297055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F98E802-D41E-4EDF-ADD4-E9B677EC0D03}" type="slidenum">
              <a:rPr lang="en-IN" smtClean="0"/>
              <a:t>51</a:t>
            </a:fld>
            <a:endParaRPr lang="en-IN"/>
          </a:p>
        </p:txBody>
      </p:sp>
    </p:spTree>
    <p:extLst>
      <p:ext uri="{BB962C8B-B14F-4D97-AF65-F5344CB8AC3E}">
        <p14:creationId xmlns:p14="http://schemas.microsoft.com/office/powerpoint/2010/main" val="18997616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F98E802-D41E-4EDF-ADD4-E9B677EC0D03}" type="slidenum">
              <a:rPr lang="en-IN" smtClean="0"/>
              <a:t>52</a:t>
            </a:fld>
            <a:endParaRPr lang="en-IN"/>
          </a:p>
        </p:txBody>
      </p:sp>
    </p:spTree>
    <p:extLst>
      <p:ext uri="{BB962C8B-B14F-4D97-AF65-F5344CB8AC3E}">
        <p14:creationId xmlns:p14="http://schemas.microsoft.com/office/powerpoint/2010/main" val="1195143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B95D4-D109-F4C6-EE64-3B6290946C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E0BB26-FBAE-36FE-26B2-83DDAFB341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C9C43B-2D75-E6FF-E069-D2E077DDA26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07C7B6C-5E1F-5287-6D24-9B93EACD7F84}"/>
              </a:ext>
            </a:extLst>
          </p:cNvPr>
          <p:cNvSpPr>
            <a:spLocks noGrp="1"/>
          </p:cNvSpPr>
          <p:nvPr>
            <p:ph type="sldNum" sz="quarter" idx="5"/>
          </p:nvPr>
        </p:nvSpPr>
        <p:spPr/>
        <p:txBody>
          <a:bodyPr/>
          <a:lstStyle/>
          <a:p>
            <a:fld id="{8F98E802-D41E-4EDF-ADD4-E9B677EC0D03}" type="slidenum">
              <a:rPr lang="en-IN" smtClean="0"/>
              <a:t>53</a:t>
            </a:fld>
            <a:endParaRPr lang="en-IN"/>
          </a:p>
        </p:txBody>
      </p:sp>
    </p:spTree>
    <p:extLst>
      <p:ext uri="{BB962C8B-B14F-4D97-AF65-F5344CB8AC3E}">
        <p14:creationId xmlns:p14="http://schemas.microsoft.com/office/powerpoint/2010/main" val="1052876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IN" sz="1400" i="1" kern="100" dirty="0">
                <a:effectLst/>
                <a:latin typeface="Aptos" panose="020B0004020202020204" pitchFamily="34" charset="0"/>
                <a:ea typeface="Aptos" panose="020B0004020202020204" pitchFamily="34" charset="0"/>
                <a:cs typeface="Times New Roman" panose="02020603050405020304" pitchFamily="18" charset="0"/>
              </a:rPr>
              <a:t>The primary goal of this analysis is to provide Lio’s management with data-driven insights that will help in making strategic decisions post-merger."</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IN" sz="1400" i="1" kern="100" dirty="0">
                <a:effectLst/>
                <a:latin typeface="Aptos" panose="020B0004020202020204" pitchFamily="34" charset="0"/>
                <a:ea typeface="Aptos" panose="020B0004020202020204" pitchFamily="34" charset="0"/>
                <a:cs typeface="Times New Roman" panose="02020603050405020304" pitchFamily="18" charset="0"/>
              </a:rPr>
              <a:t>"We aim to understand platform performance and user </a:t>
            </a:r>
            <a:r>
              <a:rPr lang="en-IN" sz="1400" i="1" kern="100" dirty="0" err="1">
                <a:effectLst/>
                <a:latin typeface="Aptos" panose="020B0004020202020204" pitchFamily="34" charset="0"/>
                <a:ea typeface="Aptos" panose="020B0004020202020204" pitchFamily="34" charset="0"/>
                <a:cs typeface="Times New Roman" panose="02020603050405020304" pitchFamily="18" charset="0"/>
              </a:rPr>
              <a:t>behavior</a:t>
            </a:r>
            <a:r>
              <a:rPr lang="en-IN" sz="1400" i="1" kern="100" dirty="0">
                <a:effectLst/>
                <a:latin typeface="Aptos" panose="020B0004020202020204" pitchFamily="34" charset="0"/>
                <a:ea typeface="Aptos" panose="020B0004020202020204" pitchFamily="34" charset="0"/>
                <a:cs typeface="Times New Roman" panose="02020603050405020304" pitchFamily="18" charset="0"/>
              </a:rPr>
              <a:t>, including trends in content consumption, subscriber growth, and inactivity. Additionally, we </a:t>
            </a:r>
            <a:r>
              <a:rPr lang="en-IN" sz="1400" i="1" kern="100" dirty="0" err="1">
                <a:effectLst/>
                <a:latin typeface="Aptos" panose="020B0004020202020204" pitchFamily="34" charset="0"/>
                <a:ea typeface="Aptos" panose="020B0004020202020204" pitchFamily="34" charset="0"/>
                <a:cs typeface="Times New Roman" panose="02020603050405020304" pitchFamily="18" charset="0"/>
              </a:rPr>
              <a:t>analyze</a:t>
            </a:r>
            <a:r>
              <a:rPr lang="en-IN" sz="1400" i="1" kern="100" dirty="0">
                <a:effectLst/>
                <a:latin typeface="Aptos" panose="020B0004020202020204" pitchFamily="34" charset="0"/>
                <a:ea typeface="Aptos" panose="020B0004020202020204" pitchFamily="34" charset="0"/>
                <a:cs typeface="Times New Roman" panose="02020603050405020304" pitchFamily="18" charset="0"/>
              </a:rPr>
              <a:t> upgrade and downgrade patterns to optimize customer retention and revenue generation."</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IN" sz="1400" i="1" kern="100" dirty="0">
                <a:effectLst/>
                <a:latin typeface="Aptos" panose="020B0004020202020204" pitchFamily="34" charset="0"/>
                <a:ea typeface="Aptos" panose="020B0004020202020204" pitchFamily="34" charset="0"/>
                <a:cs typeface="Times New Roman" panose="02020603050405020304" pitchFamily="18" charset="0"/>
              </a:rPr>
              <a:t>"By assessing revenue impact and profitability, we can shape an effective content and pricing strategy, ensuring Lio-</a:t>
            </a:r>
            <a:r>
              <a:rPr lang="en-IN" sz="1400" i="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400" i="1" kern="100" dirty="0">
                <a:effectLst/>
                <a:latin typeface="Aptos" panose="020B0004020202020204" pitchFamily="34" charset="0"/>
                <a:ea typeface="Aptos" panose="020B0004020202020204" pitchFamily="34" charset="0"/>
                <a:cs typeface="Times New Roman" panose="02020603050405020304" pitchFamily="18" charset="0"/>
              </a:rPr>
              <a:t> becomes a market leader in India’s OTT industry."</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sz="1050" dirty="0"/>
          </a:p>
        </p:txBody>
      </p:sp>
      <p:sp>
        <p:nvSpPr>
          <p:cNvPr id="4" name="Slide Number Placeholder 3"/>
          <p:cNvSpPr>
            <a:spLocks noGrp="1"/>
          </p:cNvSpPr>
          <p:nvPr>
            <p:ph type="sldNum" sz="quarter" idx="5"/>
          </p:nvPr>
        </p:nvSpPr>
        <p:spPr/>
        <p:txBody>
          <a:bodyPr/>
          <a:lstStyle/>
          <a:p>
            <a:fld id="{8F98E802-D41E-4EDF-ADD4-E9B677EC0D03}" type="slidenum">
              <a:rPr lang="en-IN" smtClean="0"/>
              <a:t>4</a:t>
            </a:fld>
            <a:endParaRPr lang="en-IN"/>
          </a:p>
        </p:txBody>
      </p:sp>
    </p:spTree>
    <p:extLst>
      <p:ext uri="{BB962C8B-B14F-4D97-AF65-F5344CB8AC3E}">
        <p14:creationId xmlns:p14="http://schemas.microsoft.com/office/powerpoint/2010/main" val="102209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i="1" dirty="0"/>
              <a:t>Now, let’s take a look at the data model.</a:t>
            </a:r>
            <a:endParaRPr lang="en-US" dirty="0"/>
          </a:p>
          <a:p>
            <a:pPr>
              <a:buNone/>
            </a:pPr>
            <a:r>
              <a:rPr lang="en-US" i="1" dirty="0"/>
              <a:t>The subscriber tables for Lio and </a:t>
            </a:r>
            <a:r>
              <a:rPr lang="en-US" i="1" dirty="0" err="1"/>
              <a:t>Jotstar</a:t>
            </a:r>
            <a:r>
              <a:rPr lang="en-US" i="1" dirty="0"/>
              <a:t> have been merged into one, ensuring a unified view of the user base. Similarly, the content tables have also been consolidated to give a holistic view of the combined library.</a:t>
            </a:r>
            <a:endParaRPr lang="en-US" dirty="0"/>
          </a:p>
          <a:p>
            <a:pPr>
              <a:buNone/>
            </a:pPr>
            <a:r>
              <a:rPr lang="en-US" i="1" dirty="0"/>
              <a:t>For content consumption, instead of keeping raw data, it has been transformed into a ‘content consumption grouped’ table. This allows us to track total watch hours per user, regardless of the device they used.</a:t>
            </a:r>
            <a:endParaRPr lang="en-US" dirty="0"/>
          </a:p>
          <a:p>
            <a:r>
              <a:rPr lang="en-US" i="1" dirty="0"/>
              <a:t>Additionally, a date table has been created, which establishes a one-to-many relationship with other fact tables, ensuring smooth time-based analysis across different metrics.</a:t>
            </a:r>
            <a:r>
              <a:rPr lang="en-US" dirty="0"/>
              <a:t>”</a:t>
            </a:r>
          </a:p>
        </p:txBody>
      </p:sp>
      <p:sp>
        <p:nvSpPr>
          <p:cNvPr id="4" name="Slide Number Placeholder 3"/>
          <p:cNvSpPr>
            <a:spLocks noGrp="1"/>
          </p:cNvSpPr>
          <p:nvPr>
            <p:ph type="sldNum" sz="quarter" idx="5"/>
          </p:nvPr>
        </p:nvSpPr>
        <p:spPr/>
        <p:txBody>
          <a:bodyPr/>
          <a:lstStyle/>
          <a:p>
            <a:fld id="{8F98E802-D41E-4EDF-ADD4-E9B677EC0D03}" type="slidenum">
              <a:rPr lang="en-IN" smtClean="0"/>
              <a:t>5</a:t>
            </a:fld>
            <a:endParaRPr lang="en-IN"/>
          </a:p>
        </p:txBody>
      </p:sp>
    </p:spTree>
    <p:extLst>
      <p:ext uri="{BB962C8B-B14F-4D97-AF65-F5344CB8AC3E}">
        <p14:creationId xmlns:p14="http://schemas.microsoft.com/office/powerpoint/2010/main" val="2482596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F98E802-D41E-4EDF-ADD4-E9B677EC0D03}" type="slidenum">
              <a:rPr lang="en-IN" smtClean="0"/>
              <a:t>7</a:t>
            </a:fld>
            <a:endParaRPr lang="en-IN"/>
          </a:p>
        </p:txBody>
      </p:sp>
    </p:spTree>
    <p:extLst>
      <p:ext uri="{BB962C8B-B14F-4D97-AF65-F5344CB8AC3E}">
        <p14:creationId xmlns:p14="http://schemas.microsoft.com/office/powerpoint/2010/main" val="1947601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IN" sz="1400" kern="100" dirty="0">
                <a:effectLst/>
                <a:latin typeface="Aptos" panose="020B0004020202020204" pitchFamily="34" charset="0"/>
                <a:ea typeface="Aptos" panose="020B0004020202020204" pitchFamily="34" charset="0"/>
                <a:cs typeface="Times New Roman" panose="02020603050405020304" pitchFamily="18" charset="0"/>
              </a:rPr>
              <a:t>Both platforms have shown a steady increase in subscriber count over time. </a:t>
            </a:r>
          </a:p>
          <a:p>
            <a:pPr>
              <a:lnSpc>
                <a:spcPct val="115000"/>
              </a:lnSpc>
              <a:spcAft>
                <a:spcPts val="800"/>
              </a:spcAft>
              <a:buNone/>
            </a:pPr>
            <a:r>
              <a:rPr lang="en-IN" sz="1400"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has consistently acquired more subscribers than Lio Cinema, with a significant growth acceleration from June onward. </a:t>
            </a:r>
          </a:p>
          <a:p>
            <a:pPr>
              <a:lnSpc>
                <a:spcPct val="115000"/>
              </a:lnSpc>
              <a:spcAft>
                <a:spcPts val="800"/>
              </a:spcAft>
              <a:buNone/>
            </a:pPr>
            <a:r>
              <a:rPr lang="en-IN" sz="1400" kern="100" dirty="0">
                <a:effectLst/>
                <a:latin typeface="Aptos" panose="020B0004020202020204" pitchFamily="34" charset="0"/>
                <a:ea typeface="Aptos" panose="020B0004020202020204" pitchFamily="34" charset="0"/>
                <a:cs typeface="Times New Roman" panose="02020603050405020304" pitchFamily="18" charset="0"/>
              </a:rPr>
              <a:t>By November, </a:t>
            </a:r>
            <a:r>
              <a:rPr lang="en-IN" sz="1400"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reached </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36,997</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subscribers, while Lio Cinema remained significantly lower at </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4,262</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subscribers.</a:t>
            </a:r>
          </a:p>
          <a:p>
            <a:pPr>
              <a:lnSpc>
                <a:spcPct val="115000"/>
              </a:lnSpc>
              <a:spcAft>
                <a:spcPts val="800"/>
              </a:spcAft>
              <a:buNone/>
            </a:pPr>
            <a:r>
              <a:rPr lang="en-IN" sz="1400" b="1" kern="100" dirty="0">
                <a:effectLst/>
                <a:latin typeface="Aptos" panose="020B0004020202020204" pitchFamily="34" charset="0"/>
                <a:ea typeface="Aptos" panose="020B0004020202020204" pitchFamily="34" charset="0"/>
                <a:cs typeface="Times New Roman" panose="02020603050405020304" pitchFamily="18" charset="0"/>
              </a:rPr>
              <a:t>Growth Trend Analysis:</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IN" sz="1400" b="1" kern="100"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400" b="1" kern="100" dirty="0">
                <a:effectLst/>
                <a:latin typeface="Aptos" panose="020B0004020202020204" pitchFamily="34" charset="0"/>
                <a:ea typeface="Aptos" panose="020B0004020202020204" pitchFamily="34" charset="0"/>
                <a:cs typeface="Times New Roman" panose="02020603050405020304" pitchFamily="18" charset="0"/>
              </a:rPr>
              <a:t>:</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The subscriber base has grown rapidly, particularly from July onwards, with a sharp upward trend visible in the last few months.</a:t>
            </a:r>
          </a:p>
          <a:p>
            <a:pPr marL="342900" lvl="0" indent="-342900">
              <a:lnSpc>
                <a:spcPct val="115000"/>
              </a:lnSpc>
              <a:spcAft>
                <a:spcPts val="800"/>
              </a:spcAft>
              <a:buSzPts val="1000"/>
              <a:buFont typeface="Symbol" panose="05050102010706020507" pitchFamily="18" charset="2"/>
              <a:buChar char=""/>
              <a:tabLst>
                <a:tab pos="457200" algn="l"/>
              </a:tabLst>
            </a:pPr>
            <a:r>
              <a:rPr lang="en-IN" sz="1400" b="1" kern="100" dirty="0">
                <a:effectLst/>
                <a:latin typeface="Aptos" panose="020B0004020202020204" pitchFamily="34" charset="0"/>
                <a:ea typeface="Aptos" panose="020B0004020202020204" pitchFamily="34" charset="0"/>
                <a:cs typeface="Times New Roman" panose="02020603050405020304" pitchFamily="18" charset="0"/>
              </a:rPr>
              <a:t>Lio Cinema:</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 Growth remains relatively stagnant with only a marginal increase month-over-month.</a:t>
            </a:r>
          </a:p>
          <a:p>
            <a:endParaRPr lang="en-IN" sz="1050" dirty="0"/>
          </a:p>
        </p:txBody>
      </p:sp>
      <p:sp>
        <p:nvSpPr>
          <p:cNvPr id="4" name="Slide Number Placeholder 3"/>
          <p:cNvSpPr>
            <a:spLocks noGrp="1"/>
          </p:cNvSpPr>
          <p:nvPr>
            <p:ph type="sldNum" sz="quarter" idx="5"/>
          </p:nvPr>
        </p:nvSpPr>
        <p:spPr/>
        <p:txBody>
          <a:bodyPr/>
          <a:lstStyle/>
          <a:p>
            <a:fld id="{8F98E802-D41E-4EDF-ADD4-E9B677EC0D03}" type="slidenum">
              <a:rPr lang="en-IN" smtClean="0"/>
              <a:t>11</a:t>
            </a:fld>
            <a:endParaRPr lang="en-IN"/>
          </a:p>
        </p:txBody>
      </p:sp>
    </p:spTree>
    <p:extLst>
      <p:ext uri="{BB962C8B-B14F-4D97-AF65-F5344CB8AC3E}">
        <p14:creationId xmlns:p14="http://schemas.microsoft.com/office/powerpoint/2010/main" val="3967638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i="1" dirty="0">
                <a:effectLst/>
                <a:latin typeface="Aptos" panose="020B0004020202020204" pitchFamily="34" charset="0"/>
                <a:ea typeface="Aptos" panose="020B0004020202020204" pitchFamily="34" charset="0"/>
                <a:cs typeface="Times New Roman" panose="02020603050405020304" pitchFamily="18" charset="0"/>
              </a:rPr>
              <a:t>As we can see, </a:t>
            </a:r>
            <a:r>
              <a:rPr lang="en-IN" sz="1800" i="1"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800" i="1" dirty="0">
                <a:effectLst/>
                <a:latin typeface="Aptos" panose="020B0004020202020204" pitchFamily="34" charset="0"/>
                <a:ea typeface="Aptos" panose="020B0004020202020204" pitchFamily="34" charset="0"/>
                <a:cs typeface="Times New Roman" panose="02020603050405020304" pitchFamily="18" charset="0"/>
              </a:rPr>
              <a:t> has a larger content library than Lio</a:t>
            </a:r>
            <a:endParaRPr lang="en-IN" dirty="0"/>
          </a:p>
        </p:txBody>
      </p:sp>
      <p:sp>
        <p:nvSpPr>
          <p:cNvPr id="4" name="Slide Number Placeholder 3"/>
          <p:cNvSpPr>
            <a:spLocks noGrp="1"/>
          </p:cNvSpPr>
          <p:nvPr>
            <p:ph type="sldNum" sz="quarter" idx="5"/>
          </p:nvPr>
        </p:nvSpPr>
        <p:spPr/>
        <p:txBody>
          <a:bodyPr/>
          <a:lstStyle/>
          <a:p>
            <a:fld id="{8F98E802-D41E-4EDF-ADD4-E9B677EC0D03}" type="slidenum">
              <a:rPr lang="en-IN" smtClean="0"/>
              <a:t>13</a:t>
            </a:fld>
            <a:endParaRPr lang="en-IN"/>
          </a:p>
        </p:txBody>
      </p:sp>
    </p:spTree>
    <p:extLst>
      <p:ext uri="{BB962C8B-B14F-4D97-AF65-F5344CB8AC3E}">
        <p14:creationId xmlns:p14="http://schemas.microsoft.com/office/powerpoint/2010/main" val="562319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i="1" dirty="0">
                <a:effectLst/>
                <a:latin typeface="Aptos" panose="020B0004020202020204" pitchFamily="34" charset="0"/>
                <a:ea typeface="Aptos" panose="020B0004020202020204" pitchFamily="34" charset="0"/>
                <a:cs typeface="Times New Roman" panose="02020603050405020304" pitchFamily="18" charset="0"/>
              </a:rPr>
              <a:t>particularly excelling in the action genre. Moreover, </a:t>
            </a:r>
            <a:r>
              <a:rPr lang="en-IN" sz="1800" i="1" dirty="0" err="1">
                <a:effectLst/>
                <a:latin typeface="Aptos" panose="020B0004020202020204" pitchFamily="34" charset="0"/>
                <a:ea typeface="Aptos" panose="020B0004020202020204" pitchFamily="34" charset="0"/>
                <a:cs typeface="Times New Roman" panose="02020603050405020304" pitchFamily="18" charset="0"/>
              </a:rPr>
              <a:t>Jotstar</a:t>
            </a:r>
            <a:r>
              <a:rPr lang="en-IN" sz="1800" i="1" dirty="0">
                <a:effectLst/>
                <a:latin typeface="Aptos" panose="020B0004020202020204" pitchFamily="34" charset="0"/>
                <a:ea typeface="Aptos" panose="020B0004020202020204" pitchFamily="34" charset="0"/>
                <a:cs typeface="Times New Roman" panose="02020603050405020304" pitchFamily="18" charset="0"/>
              </a:rPr>
              <a:t> offers a more diverse genre distribution, including Fantasy, Adventure, and Documentaries—categories that Lio does not currently feature</a:t>
            </a:r>
            <a:endParaRPr lang="en-IN" dirty="0"/>
          </a:p>
        </p:txBody>
      </p:sp>
      <p:sp>
        <p:nvSpPr>
          <p:cNvPr id="4" name="Slide Number Placeholder 3"/>
          <p:cNvSpPr>
            <a:spLocks noGrp="1"/>
          </p:cNvSpPr>
          <p:nvPr>
            <p:ph type="sldNum" sz="quarter" idx="5"/>
          </p:nvPr>
        </p:nvSpPr>
        <p:spPr/>
        <p:txBody>
          <a:bodyPr/>
          <a:lstStyle/>
          <a:p>
            <a:fld id="{8F98E802-D41E-4EDF-ADD4-E9B677EC0D03}" type="slidenum">
              <a:rPr lang="en-IN" smtClean="0"/>
              <a:t>14</a:t>
            </a:fld>
            <a:endParaRPr lang="en-IN"/>
          </a:p>
        </p:txBody>
      </p:sp>
    </p:spTree>
    <p:extLst>
      <p:ext uri="{BB962C8B-B14F-4D97-AF65-F5344CB8AC3E}">
        <p14:creationId xmlns:p14="http://schemas.microsoft.com/office/powerpoint/2010/main" val="4104882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EA74-E03B-9BC3-E3B5-87BE1EF7DC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B9B9E6E-1E4F-75F5-1DFB-162075CDEF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91D1C3E-CEFA-EDB7-4FC6-950C877D1ADE}"/>
              </a:ext>
            </a:extLst>
          </p:cNvPr>
          <p:cNvSpPr>
            <a:spLocks noGrp="1"/>
          </p:cNvSpPr>
          <p:nvPr>
            <p:ph type="dt" sz="half" idx="10"/>
          </p:nvPr>
        </p:nvSpPr>
        <p:spPr/>
        <p:txBody>
          <a:bodyPr/>
          <a:lstStyle/>
          <a:p>
            <a:fld id="{06833E07-EB2C-4066-9BC8-DBB336B90C34}" type="datetimeFigureOut">
              <a:rPr lang="en-IN" smtClean="0"/>
              <a:t>14-03-2025</a:t>
            </a:fld>
            <a:endParaRPr lang="en-IN"/>
          </a:p>
        </p:txBody>
      </p:sp>
      <p:sp>
        <p:nvSpPr>
          <p:cNvPr id="5" name="Footer Placeholder 4">
            <a:extLst>
              <a:ext uri="{FF2B5EF4-FFF2-40B4-BE49-F238E27FC236}">
                <a16:creationId xmlns:a16="http://schemas.microsoft.com/office/drawing/2014/main" id="{1D916B16-66DE-90B9-AB99-A0C2B82549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6839B7-C131-ECDB-541E-C8388C6558E3}"/>
              </a:ext>
            </a:extLst>
          </p:cNvPr>
          <p:cNvSpPr>
            <a:spLocks noGrp="1"/>
          </p:cNvSpPr>
          <p:nvPr>
            <p:ph type="sldNum" sz="quarter" idx="12"/>
          </p:nvPr>
        </p:nvSpPr>
        <p:spPr/>
        <p:txBody>
          <a:bodyPr/>
          <a:lstStyle/>
          <a:p>
            <a:fld id="{46E82DCF-B190-4E45-A4A0-3BF1E3C0C6C4}" type="slidenum">
              <a:rPr lang="en-IN" smtClean="0"/>
              <a:t>‹#›</a:t>
            </a:fld>
            <a:endParaRPr lang="en-IN"/>
          </a:p>
        </p:txBody>
      </p:sp>
    </p:spTree>
    <p:extLst>
      <p:ext uri="{BB962C8B-B14F-4D97-AF65-F5344CB8AC3E}">
        <p14:creationId xmlns:p14="http://schemas.microsoft.com/office/powerpoint/2010/main" val="641582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EE455-97D9-4293-6AB4-22924BF0037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630861-9855-716C-C338-BB471E5688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3D8A49-327C-ADEA-B86B-650D1CC96296}"/>
              </a:ext>
            </a:extLst>
          </p:cNvPr>
          <p:cNvSpPr>
            <a:spLocks noGrp="1"/>
          </p:cNvSpPr>
          <p:nvPr>
            <p:ph type="dt" sz="half" idx="10"/>
          </p:nvPr>
        </p:nvSpPr>
        <p:spPr/>
        <p:txBody>
          <a:bodyPr/>
          <a:lstStyle/>
          <a:p>
            <a:fld id="{06833E07-EB2C-4066-9BC8-DBB336B90C34}" type="datetimeFigureOut">
              <a:rPr lang="en-IN" smtClean="0"/>
              <a:t>14-03-2025</a:t>
            </a:fld>
            <a:endParaRPr lang="en-IN"/>
          </a:p>
        </p:txBody>
      </p:sp>
      <p:sp>
        <p:nvSpPr>
          <p:cNvPr id="5" name="Footer Placeholder 4">
            <a:extLst>
              <a:ext uri="{FF2B5EF4-FFF2-40B4-BE49-F238E27FC236}">
                <a16:creationId xmlns:a16="http://schemas.microsoft.com/office/drawing/2014/main" id="{64EE569F-BEAE-8C1E-AA75-5DAAE4B872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01CAAB-3A23-B22B-3E34-E58CDB5C9720}"/>
              </a:ext>
            </a:extLst>
          </p:cNvPr>
          <p:cNvSpPr>
            <a:spLocks noGrp="1"/>
          </p:cNvSpPr>
          <p:nvPr>
            <p:ph type="sldNum" sz="quarter" idx="12"/>
          </p:nvPr>
        </p:nvSpPr>
        <p:spPr/>
        <p:txBody>
          <a:bodyPr/>
          <a:lstStyle/>
          <a:p>
            <a:fld id="{46E82DCF-B190-4E45-A4A0-3BF1E3C0C6C4}" type="slidenum">
              <a:rPr lang="en-IN" smtClean="0"/>
              <a:t>‹#›</a:t>
            </a:fld>
            <a:endParaRPr lang="en-IN"/>
          </a:p>
        </p:txBody>
      </p:sp>
    </p:spTree>
    <p:extLst>
      <p:ext uri="{BB962C8B-B14F-4D97-AF65-F5344CB8AC3E}">
        <p14:creationId xmlns:p14="http://schemas.microsoft.com/office/powerpoint/2010/main" val="40156813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158BC9-A576-030E-894F-54971DC720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BAFCF3-0C5A-DB6E-B14C-117BEFC797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F04E9D-3CE8-15F8-46E0-026B67BCFAF2}"/>
              </a:ext>
            </a:extLst>
          </p:cNvPr>
          <p:cNvSpPr>
            <a:spLocks noGrp="1"/>
          </p:cNvSpPr>
          <p:nvPr>
            <p:ph type="dt" sz="half" idx="10"/>
          </p:nvPr>
        </p:nvSpPr>
        <p:spPr/>
        <p:txBody>
          <a:bodyPr/>
          <a:lstStyle/>
          <a:p>
            <a:fld id="{06833E07-EB2C-4066-9BC8-DBB336B90C34}" type="datetimeFigureOut">
              <a:rPr lang="en-IN" smtClean="0"/>
              <a:t>14-03-2025</a:t>
            </a:fld>
            <a:endParaRPr lang="en-IN"/>
          </a:p>
        </p:txBody>
      </p:sp>
      <p:sp>
        <p:nvSpPr>
          <p:cNvPr id="5" name="Footer Placeholder 4">
            <a:extLst>
              <a:ext uri="{FF2B5EF4-FFF2-40B4-BE49-F238E27FC236}">
                <a16:creationId xmlns:a16="http://schemas.microsoft.com/office/drawing/2014/main" id="{A8E32F95-7253-097E-1427-FB11B401CD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83CBF0-561C-3CAE-6B35-D3A97A663EF4}"/>
              </a:ext>
            </a:extLst>
          </p:cNvPr>
          <p:cNvSpPr>
            <a:spLocks noGrp="1"/>
          </p:cNvSpPr>
          <p:nvPr>
            <p:ph type="sldNum" sz="quarter" idx="12"/>
          </p:nvPr>
        </p:nvSpPr>
        <p:spPr/>
        <p:txBody>
          <a:bodyPr/>
          <a:lstStyle/>
          <a:p>
            <a:fld id="{46E82DCF-B190-4E45-A4A0-3BF1E3C0C6C4}" type="slidenum">
              <a:rPr lang="en-IN" smtClean="0"/>
              <a:t>‹#›</a:t>
            </a:fld>
            <a:endParaRPr lang="en-IN"/>
          </a:p>
        </p:txBody>
      </p:sp>
    </p:spTree>
    <p:extLst>
      <p:ext uri="{BB962C8B-B14F-4D97-AF65-F5344CB8AC3E}">
        <p14:creationId xmlns:p14="http://schemas.microsoft.com/office/powerpoint/2010/main" val="14365433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0D6A-B167-6149-20B6-F74C10BA56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402BF8-B136-9F5A-23A1-B8E88C09B9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785E5E-3E33-B225-6C9B-8F1DE82018E7}"/>
              </a:ext>
            </a:extLst>
          </p:cNvPr>
          <p:cNvSpPr>
            <a:spLocks noGrp="1"/>
          </p:cNvSpPr>
          <p:nvPr>
            <p:ph type="dt" sz="half" idx="10"/>
          </p:nvPr>
        </p:nvSpPr>
        <p:spPr/>
        <p:txBody>
          <a:bodyPr/>
          <a:lstStyle/>
          <a:p>
            <a:fld id="{06833E07-EB2C-4066-9BC8-DBB336B90C34}" type="datetimeFigureOut">
              <a:rPr lang="en-IN" smtClean="0"/>
              <a:t>14-03-2025</a:t>
            </a:fld>
            <a:endParaRPr lang="en-IN"/>
          </a:p>
        </p:txBody>
      </p:sp>
      <p:sp>
        <p:nvSpPr>
          <p:cNvPr id="5" name="Footer Placeholder 4">
            <a:extLst>
              <a:ext uri="{FF2B5EF4-FFF2-40B4-BE49-F238E27FC236}">
                <a16:creationId xmlns:a16="http://schemas.microsoft.com/office/drawing/2014/main" id="{7DB1A4DD-1762-67E4-B542-BB64DD84AF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DFA073-158E-A7D3-B5FD-2CAB99552257}"/>
              </a:ext>
            </a:extLst>
          </p:cNvPr>
          <p:cNvSpPr>
            <a:spLocks noGrp="1"/>
          </p:cNvSpPr>
          <p:nvPr>
            <p:ph type="sldNum" sz="quarter" idx="12"/>
          </p:nvPr>
        </p:nvSpPr>
        <p:spPr/>
        <p:txBody>
          <a:bodyPr/>
          <a:lstStyle/>
          <a:p>
            <a:fld id="{46E82DCF-B190-4E45-A4A0-3BF1E3C0C6C4}" type="slidenum">
              <a:rPr lang="en-IN" smtClean="0"/>
              <a:t>‹#›</a:t>
            </a:fld>
            <a:endParaRPr lang="en-IN"/>
          </a:p>
        </p:txBody>
      </p:sp>
    </p:spTree>
    <p:extLst>
      <p:ext uri="{BB962C8B-B14F-4D97-AF65-F5344CB8AC3E}">
        <p14:creationId xmlns:p14="http://schemas.microsoft.com/office/powerpoint/2010/main" val="9358255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EFB40-3B72-F117-94FA-39FA77174C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1A99CB4-1007-E61C-BD0A-65F35E44FFB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7BA16A-628A-F09F-35E3-6330074AAD6F}"/>
              </a:ext>
            </a:extLst>
          </p:cNvPr>
          <p:cNvSpPr>
            <a:spLocks noGrp="1"/>
          </p:cNvSpPr>
          <p:nvPr>
            <p:ph type="dt" sz="half" idx="10"/>
          </p:nvPr>
        </p:nvSpPr>
        <p:spPr/>
        <p:txBody>
          <a:bodyPr/>
          <a:lstStyle/>
          <a:p>
            <a:fld id="{06833E07-EB2C-4066-9BC8-DBB336B90C34}" type="datetimeFigureOut">
              <a:rPr lang="en-IN" smtClean="0"/>
              <a:t>14-03-2025</a:t>
            </a:fld>
            <a:endParaRPr lang="en-IN"/>
          </a:p>
        </p:txBody>
      </p:sp>
      <p:sp>
        <p:nvSpPr>
          <p:cNvPr id="5" name="Footer Placeholder 4">
            <a:extLst>
              <a:ext uri="{FF2B5EF4-FFF2-40B4-BE49-F238E27FC236}">
                <a16:creationId xmlns:a16="http://schemas.microsoft.com/office/drawing/2014/main" id="{0FE68B92-4854-6AE6-7F74-04AF38F934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23305C-CD94-9F09-5E02-4F63EE94CA48}"/>
              </a:ext>
            </a:extLst>
          </p:cNvPr>
          <p:cNvSpPr>
            <a:spLocks noGrp="1"/>
          </p:cNvSpPr>
          <p:nvPr>
            <p:ph type="sldNum" sz="quarter" idx="12"/>
          </p:nvPr>
        </p:nvSpPr>
        <p:spPr/>
        <p:txBody>
          <a:bodyPr/>
          <a:lstStyle/>
          <a:p>
            <a:fld id="{46E82DCF-B190-4E45-A4A0-3BF1E3C0C6C4}" type="slidenum">
              <a:rPr lang="en-IN" smtClean="0"/>
              <a:t>‹#›</a:t>
            </a:fld>
            <a:endParaRPr lang="en-IN"/>
          </a:p>
        </p:txBody>
      </p:sp>
    </p:spTree>
    <p:extLst>
      <p:ext uri="{BB962C8B-B14F-4D97-AF65-F5344CB8AC3E}">
        <p14:creationId xmlns:p14="http://schemas.microsoft.com/office/powerpoint/2010/main" val="36184727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7E5A-FF73-D518-B589-CD15FA371B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3A4B136-EABF-B525-EA30-794F423843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6702A5D-3E72-6C87-DE57-565B2633D6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FE6E62B-5FD1-1EF9-689E-2F3F54D58EDA}"/>
              </a:ext>
            </a:extLst>
          </p:cNvPr>
          <p:cNvSpPr>
            <a:spLocks noGrp="1"/>
          </p:cNvSpPr>
          <p:nvPr>
            <p:ph type="dt" sz="half" idx="10"/>
          </p:nvPr>
        </p:nvSpPr>
        <p:spPr/>
        <p:txBody>
          <a:bodyPr/>
          <a:lstStyle/>
          <a:p>
            <a:fld id="{06833E07-EB2C-4066-9BC8-DBB336B90C34}" type="datetimeFigureOut">
              <a:rPr lang="en-IN" smtClean="0"/>
              <a:t>14-03-2025</a:t>
            </a:fld>
            <a:endParaRPr lang="en-IN"/>
          </a:p>
        </p:txBody>
      </p:sp>
      <p:sp>
        <p:nvSpPr>
          <p:cNvPr id="6" name="Footer Placeholder 5">
            <a:extLst>
              <a:ext uri="{FF2B5EF4-FFF2-40B4-BE49-F238E27FC236}">
                <a16:creationId xmlns:a16="http://schemas.microsoft.com/office/drawing/2014/main" id="{161B8C03-C5AB-2144-8A37-427F0D87AD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BA3392-C23C-760C-1307-F1A99AE9B4D2}"/>
              </a:ext>
            </a:extLst>
          </p:cNvPr>
          <p:cNvSpPr>
            <a:spLocks noGrp="1"/>
          </p:cNvSpPr>
          <p:nvPr>
            <p:ph type="sldNum" sz="quarter" idx="12"/>
          </p:nvPr>
        </p:nvSpPr>
        <p:spPr/>
        <p:txBody>
          <a:bodyPr/>
          <a:lstStyle/>
          <a:p>
            <a:fld id="{46E82DCF-B190-4E45-A4A0-3BF1E3C0C6C4}" type="slidenum">
              <a:rPr lang="en-IN" smtClean="0"/>
              <a:t>‹#›</a:t>
            </a:fld>
            <a:endParaRPr lang="en-IN"/>
          </a:p>
        </p:txBody>
      </p:sp>
    </p:spTree>
    <p:extLst>
      <p:ext uri="{BB962C8B-B14F-4D97-AF65-F5344CB8AC3E}">
        <p14:creationId xmlns:p14="http://schemas.microsoft.com/office/powerpoint/2010/main" val="9379259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0DAE-DD93-4818-39BD-2E0058029C5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3760F0-2200-A3C1-B767-B90E96D710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CEAAE8-E654-9AC0-3CF8-3709A612EF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FD076B6-012B-C3EC-C981-912B9155B1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1FD417-DA87-F093-D6B2-5E1906E5A5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B739F72-E199-9E4A-9066-0562A0D8DF73}"/>
              </a:ext>
            </a:extLst>
          </p:cNvPr>
          <p:cNvSpPr>
            <a:spLocks noGrp="1"/>
          </p:cNvSpPr>
          <p:nvPr>
            <p:ph type="dt" sz="half" idx="10"/>
          </p:nvPr>
        </p:nvSpPr>
        <p:spPr/>
        <p:txBody>
          <a:bodyPr/>
          <a:lstStyle/>
          <a:p>
            <a:fld id="{06833E07-EB2C-4066-9BC8-DBB336B90C34}" type="datetimeFigureOut">
              <a:rPr lang="en-IN" smtClean="0"/>
              <a:t>14-03-2025</a:t>
            </a:fld>
            <a:endParaRPr lang="en-IN"/>
          </a:p>
        </p:txBody>
      </p:sp>
      <p:sp>
        <p:nvSpPr>
          <p:cNvPr id="8" name="Footer Placeholder 7">
            <a:extLst>
              <a:ext uri="{FF2B5EF4-FFF2-40B4-BE49-F238E27FC236}">
                <a16:creationId xmlns:a16="http://schemas.microsoft.com/office/drawing/2014/main" id="{C8759DD2-FA3E-723C-AFE1-6652617ABCE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D087E4B-960B-9917-44B6-F22D3932A987}"/>
              </a:ext>
            </a:extLst>
          </p:cNvPr>
          <p:cNvSpPr>
            <a:spLocks noGrp="1"/>
          </p:cNvSpPr>
          <p:nvPr>
            <p:ph type="sldNum" sz="quarter" idx="12"/>
          </p:nvPr>
        </p:nvSpPr>
        <p:spPr/>
        <p:txBody>
          <a:bodyPr/>
          <a:lstStyle/>
          <a:p>
            <a:fld id="{46E82DCF-B190-4E45-A4A0-3BF1E3C0C6C4}" type="slidenum">
              <a:rPr lang="en-IN" smtClean="0"/>
              <a:t>‹#›</a:t>
            </a:fld>
            <a:endParaRPr lang="en-IN"/>
          </a:p>
        </p:txBody>
      </p:sp>
    </p:spTree>
    <p:extLst>
      <p:ext uri="{BB962C8B-B14F-4D97-AF65-F5344CB8AC3E}">
        <p14:creationId xmlns:p14="http://schemas.microsoft.com/office/powerpoint/2010/main" val="11499973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3C19-5EF8-C11C-1F30-62708C74D44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392A7C2-AA2F-17F7-ECD3-B4578B73E967}"/>
              </a:ext>
            </a:extLst>
          </p:cNvPr>
          <p:cNvSpPr>
            <a:spLocks noGrp="1"/>
          </p:cNvSpPr>
          <p:nvPr>
            <p:ph type="dt" sz="half" idx="10"/>
          </p:nvPr>
        </p:nvSpPr>
        <p:spPr/>
        <p:txBody>
          <a:bodyPr/>
          <a:lstStyle/>
          <a:p>
            <a:fld id="{06833E07-EB2C-4066-9BC8-DBB336B90C34}" type="datetimeFigureOut">
              <a:rPr lang="en-IN" smtClean="0"/>
              <a:t>14-03-2025</a:t>
            </a:fld>
            <a:endParaRPr lang="en-IN"/>
          </a:p>
        </p:txBody>
      </p:sp>
      <p:sp>
        <p:nvSpPr>
          <p:cNvPr id="4" name="Footer Placeholder 3">
            <a:extLst>
              <a:ext uri="{FF2B5EF4-FFF2-40B4-BE49-F238E27FC236}">
                <a16:creationId xmlns:a16="http://schemas.microsoft.com/office/drawing/2014/main" id="{DA005270-1BF1-2C9C-9113-45CC3321A9F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8CB3A53-74FB-61F7-4EA6-352F1C861A48}"/>
              </a:ext>
            </a:extLst>
          </p:cNvPr>
          <p:cNvSpPr>
            <a:spLocks noGrp="1"/>
          </p:cNvSpPr>
          <p:nvPr>
            <p:ph type="sldNum" sz="quarter" idx="12"/>
          </p:nvPr>
        </p:nvSpPr>
        <p:spPr/>
        <p:txBody>
          <a:bodyPr/>
          <a:lstStyle/>
          <a:p>
            <a:fld id="{46E82DCF-B190-4E45-A4A0-3BF1E3C0C6C4}" type="slidenum">
              <a:rPr lang="en-IN" smtClean="0"/>
              <a:t>‹#›</a:t>
            </a:fld>
            <a:endParaRPr lang="en-IN"/>
          </a:p>
        </p:txBody>
      </p:sp>
    </p:spTree>
    <p:extLst>
      <p:ext uri="{BB962C8B-B14F-4D97-AF65-F5344CB8AC3E}">
        <p14:creationId xmlns:p14="http://schemas.microsoft.com/office/powerpoint/2010/main" val="23149777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E0F09-5BD5-9888-0AE9-7B909A409615}"/>
              </a:ext>
            </a:extLst>
          </p:cNvPr>
          <p:cNvSpPr>
            <a:spLocks noGrp="1"/>
          </p:cNvSpPr>
          <p:nvPr>
            <p:ph type="dt" sz="half" idx="10"/>
          </p:nvPr>
        </p:nvSpPr>
        <p:spPr/>
        <p:txBody>
          <a:bodyPr/>
          <a:lstStyle/>
          <a:p>
            <a:fld id="{06833E07-EB2C-4066-9BC8-DBB336B90C34}" type="datetimeFigureOut">
              <a:rPr lang="en-IN" smtClean="0"/>
              <a:t>14-03-2025</a:t>
            </a:fld>
            <a:endParaRPr lang="en-IN"/>
          </a:p>
        </p:txBody>
      </p:sp>
      <p:sp>
        <p:nvSpPr>
          <p:cNvPr id="3" name="Footer Placeholder 2">
            <a:extLst>
              <a:ext uri="{FF2B5EF4-FFF2-40B4-BE49-F238E27FC236}">
                <a16:creationId xmlns:a16="http://schemas.microsoft.com/office/drawing/2014/main" id="{BD8D5D75-ADAB-C3AA-0116-65988EA0ACC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E4DA25E-D1E6-269E-3F36-AABFAC099405}"/>
              </a:ext>
            </a:extLst>
          </p:cNvPr>
          <p:cNvSpPr>
            <a:spLocks noGrp="1"/>
          </p:cNvSpPr>
          <p:nvPr>
            <p:ph type="sldNum" sz="quarter" idx="12"/>
          </p:nvPr>
        </p:nvSpPr>
        <p:spPr/>
        <p:txBody>
          <a:bodyPr/>
          <a:lstStyle/>
          <a:p>
            <a:fld id="{46E82DCF-B190-4E45-A4A0-3BF1E3C0C6C4}" type="slidenum">
              <a:rPr lang="en-IN" smtClean="0"/>
              <a:t>‹#›</a:t>
            </a:fld>
            <a:endParaRPr lang="en-IN"/>
          </a:p>
        </p:txBody>
      </p:sp>
    </p:spTree>
    <p:extLst>
      <p:ext uri="{BB962C8B-B14F-4D97-AF65-F5344CB8AC3E}">
        <p14:creationId xmlns:p14="http://schemas.microsoft.com/office/powerpoint/2010/main" val="12993111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528B-99C7-FC5E-EC66-11D7CF0DC6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140099B-93CC-2463-5387-0436B74836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E1AEA41-DE5F-7379-8AA1-AE34509871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991D27-8273-3CFF-36A4-C4280A39B8A0}"/>
              </a:ext>
            </a:extLst>
          </p:cNvPr>
          <p:cNvSpPr>
            <a:spLocks noGrp="1"/>
          </p:cNvSpPr>
          <p:nvPr>
            <p:ph type="dt" sz="half" idx="10"/>
          </p:nvPr>
        </p:nvSpPr>
        <p:spPr/>
        <p:txBody>
          <a:bodyPr/>
          <a:lstStyle/>
          <a:p>
            <a:fld id="{06833E07-EB2C-4066-9BC8-DBB336B90C34}" type="datetimeFigureOut">
              <a:rPr lang="en-IN" smtClean="0"/>
              <a:t>14-03-2025</a:t>
            </a:fld>
            <a:endParaRPr lang="en-IN"/>
          </a:p>
        </p:txBody>
      </p:sp>
      <p:sp>
        <p:nvSpPr>
          <p:cNvPr id="6" name="Footer Placeholder 5">
            <a:extLst>
              <a:ext uri="{FF2B5EF4-FFF2-40B4-BE49-F238E27FC236}">
                <a16:creationId xmlns:a16="http://schemas.microsoft.com/office/drawing/2014/main" id="{43AA7018-4758-18E9-05A7-948ECCBE38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DFD43C-DFA4-BC1F-278C-1EBA344655F5}"/>
              </a:ext>
            </a:extLst>
          </p:cNvPr>
          <p:cNvSpPr>
            <a:spLocks noGrp="1"/>
          </p:cNvSpPr>
          <p:nvPr>
            <p:ph type="sldNum" sz="quarter" idx="12"/>
          </p:nvPr>
        </p:nvSpPr>
        <p:spPr/>
        <p:txBody>
          <a:bodyPr/>
          <a:lstStyle/>
          <a:p>
            <a:fld id="{46E82DCF-B190-4E45-A4A0-3BF1E3C0C6C4}" type="slidenum">
              <a:rPr lang="en-IN" smtClean="0"/>
              <a:t>‹#›</a:t>
            </a:fld>
            <a:endParaRPr lang="en-IN"/>
          </a:p>
        </p:txBody>
      </p:sp>
    </p:spTree>
    <p:extLst>
      <p:ext uri="{BB962C8B-B14F-4D97-AF65-F5344CB8AC3E}">
        <p14:creationId xmlns:p14="http://schemas.microsoft.com/office/powerpoint/2010/main" val="7153308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C1CF-7E9C-0562-451B-4CA3318090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2664A9A-715D-0DBE-1750-0734BC6CDA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3D5AF3-3582-4F29-A6B7-04EEB21054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14CB51-716C-F589-F84C-C8EA5FAA44E4}"/>
              </a:ext>
            </a:extLst>
          </p:cNvPr>
          <p:cNvSpPr>
            <a:spLocks noGrp="1"/>
          </p:cNvSpPr>
          <p:nvPr>
            <p:ph type="dt" sz="half" idx="10"/>
          </p:nvPr>
        </p:nvSpPr>
        <p:spPr/>
        <p:txBody>
          <a:bodyPr/>
          <a:lstStyle/>
          <a:p>
            <a:fld id="{06833E07-EB2C-4066-9BC8-DBB336B90C34}" type="datetimeFigureOut">
              <a:rPr lang="en-IN" smtClean="0"/>
              <a:t>14-03-2025</a:t>
            </a:fld>
            <a:endParaRPr lang="en-IN"/>
          </a:p>
        </p:txBody>
      </p:sp>
      <p:sp>
        <p:nvSpPr>
          <p:cNvPr id="6" name="Footer Placeholder 5">
            <a:extLst>
              <a:ext uri="{FF2B5EF4-FFF2-40B4-BE49-F238E27FC236}">
                <a16:creationId xmlns:a16="http://schemas.microsoft.com/office/drawing/2014/main" id="{B8F416E7-0C2A-A5F5-F028-FBD5E8E128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F99734-E13B-D97B-F36E-5782016B241A}"/>
              </a:ext>
            </a:extLst>
          </p:cNvPr>
          <p:cNvSpPr>
            <a:spLocks noGrp="1"/>
          </p:cNvSpPr>
          <p:nvPr>
            <p:ph type="sldNum" sz="quarter" idx="12"/>
          </p:nvPr>
        </p:nvSpPr>
        <p:spPr/>
        <p:txBody>
          <a:bodyPr/>
          <a:lstStyle/>
          <a:p>
            <a:fld id="{46E82DCF-B190-4E45-A4A0-3BF1E3C0C6C4}" type="slidenum">
              <a:rPr lang="en-IN" smtClean="0"/>
              <a:t>‹#›</a:t>
            </a:fld>
            <a:endParaRPr lang="en-IN"/>
          </a:p>
        </p:txBody>
      </p:sp>
    </p:spTree>
    <p:extLst>
      <p:ext uri="{BB962C8B-B14F-4D97-AF65-F5344CB8AC3E}">
        <p14:creationId xmlns:p14="http://schemas.microsoft.com/office/powerpoint/2010/main" val="11137341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AA16BC-29F3-5E74-908A-72798E63A3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270813-3B6F-6C24-328C-8FD9460FF9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C30CB0-063C-270F-EDE0-AAAF36036A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833E07-EB2C-4066-9BC8-DBB336B90C34}" type="datetimeFigureOut">
              <a:rPr lang="en-IN" smtClean="0"/>
              <a:t>14-03-2025</a:t>
            </a:fld>
            <a:endParaRPr lang="en-IN"/>
          </a:p>
        </p:txBody>
      </p:sp>
      <p:sp>
        <p:nvSpPr>
          <p:cNvPr id="5" name="Footer Placeholder 4">
            <a:extLst>
              <a:ext uri="{FF2B5EF4-FFF2-40B4-BE49-F238E27FC236}">
                <a16:creationId xmlns:a16="http://schemas.microsoft.com/office/drawing/2014/main" id="{E6E2CAED-5121-3759-0D4F-AEB65400B3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F094045-AA7A-5BBC-06ED-C1B9D846C2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E82DCF-B190-4E45-A4A0-3BF1E3C0C6C4}" type="slidenum">
              <a:rPr lang="en-IN" smtClean="0"/>
              <a:t>‹#›</a:t>
            </a:fld>
            <a:endParaRPr lang="en-IN"/>
          </a:p>
        </p:txBody>
      </p:sp>
    </p:spTree>
    <p:extLst>
      <p:ext uri="{BB962C8B-B14F-4D97-AF65-F5344CB8AC3E}">
        <p14:creationId xmlns:p14="http://schemas.microsoft.com/office/powerpoint/2010/main" val="394981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7.png"/><Relationship Id="rId5" Type="http://schemas.openxmlformats.org/officeDocument/2006/relationships/image" Target="../media/image1.jpg"/><Relationship Id="rId4" Type="http://schemas.openxmlformats.org/officeDocument/2006/relationships/notesSlide" Target="../notesSlides/notesSlide7.xm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8.png"/><Relationship Id="rId5" Type="http://schemas.openxmlformats.org/officeDocument/2006/relationships/image" Target="../media/image1.jp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9.png"/><Relationship Id="rId5" Type="http://schemas.openxmlformats.org/officeDocument/2006/relationships/image" Target="../media/image1.jp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0.png"/><Relationship Id="rId5" Type="http://schemas.openxmlformats.org/officeDocument/2006/relationships/image" Target="../media/image1.jpg"/><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2.png"/><Relationship Id="rId5" Type="http://schemas.openxmlformats.org/officeDocument/2006/relationships/image" Target="../media/image1.jp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4.png"/><Relationship Id="rId5" Type="http://schemas.openxmlformats.org/officeDocument/2006/relationships/image" Target="../media/image1.jp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5.png"/><Relationship Id="rId5" Type="http://schemas.openxmlformats.org/officeDocument/2006/relationships/image" Target="../media/image1.jp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jpg"/></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6.png"/><Relationship Id="rId5" Type="http://schemas.openxmlformats.org/officeDocument/2006/relationships/image" Target="../media/image1.jpg"/><Relationship Id="rId4"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8.png"/><Relationship Id="rId5" Type="http://schemas.openxmlformats.org/officeDocument/2006/relationships/image" Target="../media/image1.jpg"/><Relationship Id="rId4"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9.png"/><Relationship Id="rId5" Type="http://schemas.openxmlformats.org/officeDocument/2006/relationships/image" Target="../media/image1.jpg"/><Relationship Id="rId4"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21.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0.png"/><Relationship Id="rId5" Type="http://schemas.openxmlformats.org/officeDocument/2006/relationships/image" Target="../media/image1.jpg"/><Relationship Id="rId4"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23.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2.png"/><Relationship Id="rId5" Type="http://schemas.openxmlformats.org/officeDocument/2006/relationships/image" Target="../media/image1.jpg"/><Relationship Id="rId4"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4.png"/><Relationship Id="rId5" Type="http://schemas.openxmlformats.org/officeDocument/2006/relationships/image" Target="../media/image1.jpg"/><Relationship Id="rId4"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2.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25.png"/><Relationship Id="rId5" Type="http://schemas.openxmlformats.org/officeDocument/2006/relationships/image" Target="../media/image1.jpg"/><Relationship Id="rId4"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27.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26.png"/><Relationship Id="rId5" Type="http://schemas.openxmlformats.org/officeDocument/2006/relationships/image" Target="../media/image1.jpg"/><Relationship Id="rId4"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2.png"/><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1.jp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jpg"/></Relationships>
</file>

<file path=ppt/slides/_rels/slide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30.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jpg"/></Relationships>
</file>

<file path=ppt/slides/_rels/slide3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1.xml"/><Relationship Id="rId7" Type="http://schemas.openxmlformats.org/officeDocument/2006/relationships/image" Target="../media/image29.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28.png"/><Relationship Id="rId5" Type="http://schemas.openxmlformats.org/officeDocument/2006/relationships/image" Target="../media/image1.jpg"/><Relationship Id="rId10" Type="http://schemas.openxmlformats.org/officeDocument/2006/relationships/image" Target="../media/image2.png"/><Relationship Id="rId4" Type="http://schemas.openxmlformats.org/officeDocument/2006/relationships/notesSlide" Target="../notesSlides/notesSlide24.xml"/><Relationship Id="rId9" Type="http://schemas.openxmlformats.org/officeDocument/2006/relationships/image" Target="../media/image31.png"/></Relationships>
</file>

<file path=ppt/slides/_rels/slide3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1.xml"/><Relationship Id="rId7" Type="http://schemas.openxmlformats.org/officeDocument/2006/relationships/image" Target="../media/image29.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28.png"/><Relationship Id="rId5" Type="http://schemas.openxmlformats.org/officeDocument/2006/relationships/image" Target="../media/image1.jpg"/><Relationship Id="rId10" Type="http://schemas.openxmlformats.org/officeDocument/2006/relationships/image" Target="../media/image2.png"/><Relationship Id="rId4" Type="http://schemas.openxmlformats.org/officeDocument/2006/relationships/notesSlide" Target="../notesSlides/notesSlide25.xml"/><Relationship Id="rId9" Type="http://schemas.openxmlformats.org/officeDocument/2006/relationships/image" Target="../media/image32.png"/></Relationships>
</file>

<file path=ppt/slides/_rels/slide3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1.xml"/><Relationship Id="rId7" Type="http://schemas.openxmlformats.org/officeDocument/2006/relationships/image" Target="../media/image29.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28.png"/><Relationship Id="rId5" Type="http://schemas.openxmlformats.org/officeDocument/2006/relationships/image" Target="../media/image1.jpg"/><Relationship Id="rId10" Type="http://schemas.openxmlformats.org/officeDocument/2006/relationships/image" Target="../media/image2.png"/><Relationship Id="rId4" Type="http://schemas.openxmlformats.org/officeDocument/2006/relationships/notesSlide" Target="../notesSlides/notesSlide26.xml"/><Relationship Id="rId9"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1.xml"/><Relationship Id="rId7" Type="http://schemas.openxmlformats.org/officeDocument/2006/relationships/image" Target="../media/image29.png"/><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28.png"/><Relationship Id="rId5" Type="http://schemas.openxmlformats.org/officeDocument/2006/relationships/image" Target="../media/image1.jpg"/><Relationship Id="rId10" Type="http://schemas.openxmlformats.org/officeDocument/2006/relationships/image" Target="../media/image2.png"/><Relationship Id="rId4" Type="http://schemas.openxmlformats.org/officeDocument/2006/relationships/notesSlide" Target="../notesSlides/notesSlide27.xml"/><Relationship Id="rId9"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2.png"/><Relationship Id="rId4" Type="http://schemas.openxmlformats.org/officeDocument/2006/relationships/image" Target="../media/image1.jpg"/></Relationships>
</file>

<file path=ppt/slides/_rels/slide4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36.png"/><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35.png"/><Relationship Id="rId5" Type="http://schemas.openxmlformats.org/officeDocument/2006/relationships/image" Target="../media/image1.jpg"/><Relationship Id="rId4"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37.png"/><Relationship Id="rId5" Type="http://schemas.openxmlformats.org/officeDocument/2006/relationships/image" Target="../media/image1.jpg"/><Relationship Id="rId4"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38.png"/><Relationship Id="rId5" Type="http://schemas.openxmlformats.org/officeDocument/2006/relationships/image" Target="../media/image1.jpg"/><Relationship Id="rId4"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2.png"/><Relationship Id="rId5" Type="http://schemas.openxmlformats.org/officeDocument/2006/relationships/image" Target="../media/image39.png"/><Relationship Id="rId4" Type="http://schemas.openxmlformats.org/officeDocument/2006/relationships/image" Target="../media/image1.jpg"/></Relationships>
</file>

<file path=ppt/slides/_rels/slide4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1.xml"/><Relationship Id="rId7" Type="http://schemas.openxmlformats.org/officeDocument/2006/relationships/image" Target="../media/image41.png"/><Relationship Id="rId2" Type="http://schemas.openxmlformats.org/officeDocument/2006/relationships/audio" Target="../media/media46.m4a"/><Relationship Id="rId1" Type="http://schemas.microsoft.com/office/2007/relationships/media" Target="../media/media46.m4a"/><Relationship Id="rId6" Type="http://schemas.openxmlformats.org/officeDocument/2006/relationships/image" Target="../media/image40.png"/><Relationship Id="rId5" Type="http://schemas.openxmlformats.org/officeDocument/2006/relationships/image" Target="../media/image1.jpg"/><Relationship Id="rId4" Type="http://schemas.openxmlformats.org/officeDocument/2006/relationships/notesSlide" Target="../notesSlides/notesSlide31.xml"/><Relationship Id="rId9" Type="http://schemas.openxmlformats.org/officeDocument/2006/relationships/image" Target="../media/image2.png"/></Relationships>
</file>

<file path=ppt/slides/_rels/slide4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44.png"/><Relationship Id="rId2" Type="http://schemas.openxmlformats.org/officeDocument/2006/relationships/audio" Target="../media/media47.m4a"/><Relationship Id="rId1" Type="http://schemas.microsoft.com/office/2007/relationships/media" Target="../media/media47.m4a"/><Relationship Id="rId6" Type="http://schemas.openxmlformats.org/officeDocument/2006/relationships/image" Target="../media/image43.png"/><Relationship Id="rId5" Type="http://schemas.openxmlformats.org/officeDocument/2006/relationships/image" Target="../media/image1.jpg"/><Relationship Id="rId4" Type="http://schemas.openxmlformats.org/officeDocument/2006/relationships/notesSlide" Target="../notesSlides/notesSlide32.xml"/></Relationships>
</file>

<file path=ppt/slides/_rels/slide4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46.png"/><Relationship Id="rId2" Type="http://schemas.openxmlformats.org/officeDocument/2006/relationships/audio" Target="../media/media48.m4a"/><Relationship Id="rId1" Type="http://schemas.microsoft.com/office/2007/relationships/media" Target="../media/media48.m4a"/><Relationship Id="rId6" Type="http://schemas.openxmlformats.org/officeDocument/2006/relationships/image" Target="../media/image45.png"/><Relationship Id="rId5" Type="http://schemas.openxmlformats.org/officeDocument/2006/relationships/image" Target="../media/image1.jpg"/><Relationship Id="rId4" Type="http://schemas.openxmlformats.org/officeDocument/2006/relationships/notesSlide" Target="../notesSlides/notesSlide33.xml"/></Relationships>
</file>

<file path=ppt/slides/_rels/slide4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1.xml"/><Relationship Id="rId7" Type="http://schemas.openxmlformats.org/officeDocument/2006/relationships/image" Target="../media/image48.png"/><Relationship Id="rId2" Type="http://schemas.openxmlformats.org/officeDocument/2006/relationships/audio" Target="../media/media49.m4a"/><Relationship Id="rId1" Type="http://schemas.microsoft.com/office/2007/relationships/media" Target="../media/media49.m4a"/><Relationship Id="rId6" Type="http://schemas.openxmlformats.org/officeDocument/2006/relationships/image" Target="../media/image47.png"/><Relationship Id="rId5" Type="http://schemas.openxmlformats.org/officeDocument/2006/relationships/image" Target="../media/image1.jpg"/><Relationship Id="rId4" Type="http://schemas.openxmlformats.org/officeDocument/2006/relationships/notesSlide" Target="../notesSlides/notesSlide3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1.jp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0.m4a"/><Relationship Id="rId1" Type="http://schemas.microsoft.com/office/2007/relationships/media" Target="../media/media50.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1.m4a"/><Relationship Id="rId1" Type="http://schemas.microsoft.com/office/2007/relationships/media" Target="../media/media5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2.m4a"/><Relationship Id="rId1" Type="http://schemas.microsoft.com/office/2007/relationships/media" Target="../media/media52.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37.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3.m4a"/><Relationship Id="rId1" Type="http://schemas.microsoft.com/office/2007/relationships/media" Target="../media/media53.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3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19AD-46B3-E532-A2F5-49542F69E634}"/>
              </a:ext>
            </a:extLst>
          </p:cNvPr>
          <p:cNvSpPr>
            <a:spLocks noGrp="1"/>
          </p:cNvSpPr>
          <p:nvPr>
            <p:ph type="ctrTitle"/>
          </p:nvPr>
        </p:nvSpPr>
        <p:spPr>
          <a:xfrm>
            <a:off x="1524000" y="805656"/>
            <a:ext cx="9267825" cy="1589087"/>
          </a:xfrm>
        </p:spPr>
        <p:txBody>
          <a:bodyPr>
            <a:normAutofit/>
          </a:bodyPr>
          <a:lstStyle/>
          <a:p>
            <a:r>
              <a:rPr lang="en-US" sz="5000" dirty="0">
                <a:solidFill>
                  <a:schemeClr val="bg1"/>
                </a:solidFill>
              </a:rPr>
              <a:t>Provide insights and analysis on OTT platforms Lio Cinema &amp; </a:t>
            </a:r>
            <a:r>
              <a:rPr lang="en-US" sz="5000" dirty="0" err="1">
                <a:solidFill>
                  <a:schemeClr val="bg1"/>
                </a:solidFill>
              </a:rPr>
              <a:t>Jotstar</a:t>
            </a:r>
            <a:endParaRPr lang="en-IN" sz="5000" dirty="0">
              <a:solidFill>
                <a:schemeClr val="bg1"/>
              </a:solidFill>
            </a:endParaRPr>
          </a:p>
        </p:txBody>
      </p:sp>
      <p:sp>
        <p:nvSpPr>
          <p:cNvPr id="3" name="Subtitle 2">
            <a:extLst>
              <a:ext uri="{FF2B5EF4-FFF2-40B4-BE49-F238E27FC236}">
                <a16:creationId xmlns:a16="http://schemas.microsoft.com/office/drawing/2014/main" id="{7DA2B7F6-C780-829A-F8B2-AAFC02628773}"/>
              </a:ext>
            </a:extLst>
          </p:cNvPr>
          <p:cNvSpPr>
            <a:spLocks noGrp="1"/>
          </p:cNvSpPr>
          <p:nvPr>
            <p:ph type="subTitle" idx="1"/>
          </p:nvPr>
        </p:nvSpPr>
        <p:spPr/>
        <p:txBody>
          <a:bodyPr/>
          <a:lstStyle/>
          <a:p>
            <a:r>
              <a:rPr lang="en-US" dirty="0">
                <a:solidFill>
                  <a:schemeClr val="bg1"/>
                </a:solidFill>
              </a:rPr>
              <a:t>Resume project challenge #14 conducted by </a:t>
            </a:r>
            <a:r>
              <a:rPr lang="en-US" dirty="0" err="1">
                <a:solidFill>
                  <a:schemeClr val="bg1"/>
                </a:solidFill>
              </a:rPr>
              <a:t>Codebasics</a:t>
            </a:r>
            <a:endParaRPr lang="en-US" dirty="0">
              <a:solidFill>
                <a:schemeClr val="bg1"/>
              </a:solidFill>
            </a:endParaRPr>
          </a:p>
          <a:p>
            <a:endParaRPr lang="en-IN" dirty="0">
              <a:solidFill>
                <a:schemeClr val="bg1"/>
              </a:solidFill>
            </a:endParaRPr>
          </a:p>
          <a:p>
            <a:r>
              <a:rPr lang="en-IN" dirty="0">
                <a:solidFill>
                  <a:schemeClr val="bg1"/>
                </a:solidFill>
              </a:rPr>
              <a:t>Presented by Ishaa Abdul</a:t>
            </a:r>
            <a:endParaRPr lang="en-US" dirty="0">
              <a:solidFill>
                <a:schemeClr val="bg1"/>
              </a:solidFill>
            </a:endParaRPr>
          </a:p>
        </p:txBody>
      </p:sp>
      <p:pic>
        <p:nvPicPr>
          <p:cNvPr id="15" name="Audio 14">
            <a:hlinkClick r:id="" action="ppaction://media"/>
            <a:extLst>
              <a:ext uri="{FF2B5EF4-FFF2-40B4-BE49-F238E27FC236}">
                <a16:creationId xmlns:a16="http://schemas.microsoft.com/office/drawing/2014/main" id="{787AFD8C-4885-757E-E753-E4E710BBD7C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2136078"/>
      </p:ext>
    </p:extLst>
  </p:cSld>
  <p:clrMapOvr>
    <a:masterClrMapping/>
  </p:clrMapOvr>
  <mc:AlternateContent xmlns:mc="http://schemas.openxmlformats.org/markup-compatibility/2006">
    <mc:Choice xmlns:p14="http://schemas.microsoft.com/office/powerpoint/2010/main" Requires="p14">
      <p:transition p14:dur="100" advTm="9635">
        <p:cut/>
      </p:transition>
    </mc:Choice>
    <mc:Fallback>
      <p:transition advTm="9635">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EFEB4E6C-EF17-0436-36AD-CDDBAF428E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779FA-7BF6-54C5-8E6E-111ABE9922E8}"/>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66DBD535-75FF-BA1A-F63D-EEA7E071AECD}"/>
              </a:ext>
            </a:extLst>
          </p:cNvPr>
          <p:cNvSpPr>
            <a:spLocks noGrp="1"/>
          </p:cNvSpPr>
          <p:nvPr>
            <p:ph type="subTitle" idx="1"/>
          </p:nvPr>
        </p:nvSpPr>
        <p:spPr>
          <a:xfrm>
            <a:off x="1238250" y="1159042"/>
            <a:ext cx="9658350" cy="5010150"/>
          </a:xfrm>
        </p:spPr>
        <p:txBody>
          <a:bodyPr>
            <a:noAutofit/>
          </a:bodyPr>
          <a:lstStyle/>
          <a:p>
            <a:pPr algn="l"/>
            <a:endParaRPr lang="en-US" sz="1200" dirty="0">
              <a:solidFill>
                <a:schemeClr val="bg1"/>
              </a:solidFill>
            </a:endParaRPr>
          </a:p>
        </p:txBody>
      </p:sp>
      <p:pic>
        <p:nvPicPr>
          <p:cNvPr id="10" name="Picture 9">
            <a:extLst>
              <a:ext uri="{FF2B5EF4-FFF2-40B4-BE49-F238E27FC236}">
                <a16:creationId xmlns:a16="http://schemas.microsoft.com/office/drawing/2014/main" id="{6D6BE31F-9E5C-F916-08F3-5015E3E6F922}"/>
              </a:ext>
            </a:extLst>
          </p:cNvPr>
          <p:cNvPicPr>
            <a:picLocks noChangeAspect="1"/>
          </p:cNvPicPr>
          <p:nvPr/>
        </p:nvPicPr>
        <p:blipFill>
          <a:blip r:embed="rId5"/>
          <a:srcRect l="666" t="1312" r="-1177" b="3671"/>
          <a:stretch/>
        </p:blipFill>
        <p:spPr>
          <a:xfrm>
            <a:off x="2840507" y="2129452"/>
            <a:ext cx="6510985" cy="3310129"/>
          </a:xfrm>
          <a:prstGeom prst="rect">
            <a:avLst/>
          </a:prstGeom>
        </p:spPr>
      </p:pic>
      <p:pic>
        <p:nvPicPr>
          <p:cNvPr id="5" name="Picture 4">
            <a:extLst>
              <a:ext uri="{FF2B5EF4-FFF2-40B4-BE49-F238E27FC236}">
                <a16:creationId xmlns:a16="http://schemas.microsoft.com/office/drawing/2014/main" id="{027810BB-1A0A-1A9B-57F3-0AE573D8C966}"/>
              </a:ext>
            </a:extLst>
          </p:cNvPr>
          <p:cNvPicPr>
            <a:picLocks noChangeAspect="1"/>
          </p:cNvPicPr>
          <p:nvPr/>
        </p:nvPicPr>
        <p:blipFill>
          <a:blip r:embed="rId6"/>
          <a:srcRect l="5635" r="6503"/>
          <a:stretch/>
        </p:blipFill>
        <p:spPr>
          <a:xfrm>
            <a:off x="2834640" y="1159042"/>
            <a:ext cx="1581912" cy="866896"/>
          </a:xfrm>
          <a:prstGeom prst="rect">
            <a:avLst/>
          </a:prstGeom>
        </p:spPr>
      </p:pic>
      <p:pic>
        <p:nvPicPr>
          <p:cNvPr id="7" name="Picture 6">
            <a:extLst>
              <a:ext uri="{FF2B5EF4-FFF2-40B4-BE49-F238E27FC236}">
                <a16:creationId xmlns:a16="http://schemas.microsoft.com/office/drawing/2014/main" id="{D5E72CFB-56F8-4DF3-26A8-15E393F7FC9B}"/>
              </a:ext>
            </a:extLst>
          </p:cNvPr>
          <p:cNvPicPr>
            <a:picLocks noChangeAspect="1"/>
          </p:cNvPicPr>
          <p:nvPr/>
        </p:nvPicPr>
        <p:blipFill>
          <a:blip r:embed="rId7"/>
          <a:srcRect l="4248" t="4211" r="3475"/>
          <a:stretch/>
        </p:blipFill>
        <p:spPr>
          <a:xfrm>
            <a:off x="7064695" y="1159042"/>
            <a:ext cx="1819656" cy="866896"/>
          </a:xfrm>
          <a:prstGeom prst="rect">
            <a:avLst/>
          </a:prstGeom>
        </p:spPr>
      </p:pic>
      <p:pic>
        <p:nvPicPr>
          <p:cNvPr id="4" name="Audio 3">
            <a:hlinkClick r:id="" action="ppaction://media"/>
            <a:extLst>
              <a:ext uri="{FF2B5EF4-FFF2-40B4-BE49-F238E27FC236}">
                <a16:creationId xmlns:a16="http://schemas.microsoft.com/office/drawing/2014/main" id="{EBFB9E50-A75B-0047-4332-B38249E257AE}"/>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85378000"/>
      </p:ext>
    </p:extLst>
  </p:cSld>
  <p:clrMapOvr>
    <a:masterClrMapping/>
  </p:clrMapOvr>
  <mc:AlternateContent xmlns:mc="http://schemas.openxmlformats.org/markup-compatibility/2006">
    <mc:Choice xmlns:p14="http://schemas.microsoft.com/office/powerpoint/2010/main" Requires="p14">
      <p:transition p14:dur="100" advTm="775">
        <p:cut/>
      </p:transition>
    </mc:Choice>
    <mc:Fallback>
      <p:transition advTm="775">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B9251C87-5183-5D3C-BC7F-51DD652385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BC05DF-DC8A-FF4D-033A-60811E94A593}"/>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0C3073B9-4564-5C43-9C3F-97F3F4A4C86D}"/>
              </a:ext>
            </a:extLst>
          </p:cNvPr>
          <p:cNvSpPr>
            <a:spLocks noGrp="1"/>
          </p:cNvSpPr>
          <p:nvPr>
            <p:ph type="subTitle" idx="1"/>
          </p:nvPr>
        </p:nvSpPr>
        <p:spPr>
          <a:xfrm>
            <a:off x="1238250" y="1159042"/>
            <a:ext cx="9658350" cy="5010150"/>
          </a:xfrm>
        </p:spPr>
        <p:txBody>
          <a:bodyPr>
            <a:noAutofit/>
          </a:bodyPr>
          <a:lstStyle/>
          <a:p>
            <a:pPr algn="l"/>
            <a:endParaRPr lang="en-US" sz="1400" dirty="0">
              <a:solidFill>
                <a:schemeClr val="bg1"/>
              </a:solidFill>
            </a:endParaRPr>
          </a:p>
          <a:p>
            <a:pPr algn="l"/>
            <a:endParaRPr lang="en-US" sz="1400" dirty="0">
              <a:solidFill>
                <a:schemeClr val="bg1"/>
              </a:solidFill>
            </a:endParaRPr>
          </a:p>
          <a:p>
            <a:pPr algn="l"/>
            <a:endParaRPr lang="en-US" sz="1400" dirty="0">
              <a:solidFill>
                <a:schemeClr val="bg1"/>
              </a:solidFill>
            </a:endParaRPr>
          </a:p>
          <a:p>
            <a:pPr algn="l"/>
            <a:endParaRPr lang="en-US" sz="1400" dirty="0">
              <a:solidFill>
                <a:schemeClr val="bg1"/>
              </a:solidFill>
            </a:endParaRPr>
          </a:p>
          <a:p>
            <a:pPr algn="l"/>
            <a:endParaRPr lang="en-US" sz="1400" dirty="0">
              <a:solidFill>
                <a:schemeClr val="bg1"/>
              </a:solidFill>
            </a:endParaRPr>
          </a:p>
          <a:p>
            <a:pPr algn="l"/>
            <a:endParaRPr lang="en-US" sz="1400" dirty="0">
              <a:solidFill>
                <a:schemeClr val="bg1"/>
              </a:solidFill>
            </a:endParaRPr>
          </a:p>
          <a:p>
            <a:pPr algn="l"/>
            <a:endParaRPr lang="en-US" sz="1400" dirty="0">
              <a:solidFill>
                <a:schemeClr val="bg1"/>
              </a:solidFill>
            </a:endParaRPr>
          </a:p>
          <a:p>
            <a:pPr algn="l"/>
            <a:endParaRPr lang="en-US" sz="1400" dirty="0">
              <a:solidFill>
                <a:schemeClr val="bg1"/>
              </a:solidFill>
            </a:endParaRPr>
          </a:p>
          <a:p>
            <a:pPr algn="l"/>
            <a:endParaRPr lang="en-US" sz="1400" dirty="0">
              <a:solidFill>
                <a:schemeClr val="bg1"/>
              </a:solidFill>
            </a:endParaRPr>
          </a:p>
          <a:p>
            <a:pPr algn="l"/>
            <a:endParaRPr lang="en-US" sz="1400" dirty="0">
              <a:solidFill>
                <a:schemeClr val="bg1"/>
              </a:solidFill>
            </a:endParaRPr>
          </a:p>
          <a:p>
            <a:pPr algn="l"/>
            <a:endParaRPr lang="en-US" sz="1400" dirty="0">
              <a:solidFill>
                <a:schemeClr val="bg1"/>
              </a:solidFill>
            </a:endParaRPr>
          </a:p>
          <a:p>
            <a:pPr algn="l"/>
            <a:endParaRPr lang="en-US" sz="1600" dirty="0">
              <a:solidFill>
                <a:schemeClr val="bg1"/>
              </a:solidFill>
            </a:endParaRPr>
          </a:p>
          <a:p>
            <a:pPr algn="l"/>
            <a:endParaRPr lang="en-US" sz="1600" dirty="0">
              <a:solidFill>
                <a:schemeClr val="bg1"/>
              </a:solidFill>
            </a:endParaRPr>
          </a:p>
          <a:p>
            <a:pPr algn="l"/>
            <a:r>
              <a:rPr lang="en-US" sz="1600" dirty="0">
                <a:solidFill>
                  <a:schemeClr val="bg1"/>
                </a:solidFill>
              </a:rPr>
              <a:t>Month on Month growth of Lio Cinema -25.26%</a:t>
            </a:r>
          </a:p>
          <a:p>
            <a:pPr algn="l"/>
            <a:r>
              <a:rPr lang="en-US" sz="1600" dirty="0">
                <a:solidFill>
                  <a:schemeClr val="bg1"/>
                </a:solidFill>
              </a:rPr>
              <a:t>Month on Month growth of </a:t>
            </a:r>
            <a:r>
              <a:rPr lang="en-US" sz="1600" dirty="0" err="1">
                <a:solidFill>
                  <a:schemeClr val="bg1"/>
                </a:solidFill>
              </a:rPr>
              <a:t>Jotstar</a:t>
            </a:r>
            <a:r>
              <a:rPr lang="en-US" sz="1600" dirty="0">
                <a:solidFill>
                  <a:schemeClr val="bg1"/>
                </a:solidFill>
              </a:rPr>
              <a:t>- 10.56%</a:t>
            </a:r>
          </a:p>
        </p:txBody>
      </p:sp>
      <p:pic>
        <p:nvPicPr>
          <p:cNvPr id="10" name="Picture 9">
            <a:extLst>
              <a:ext uri="{FF2B5EF4-FFF2-40B4-BE49-F238E27FC236}">
                <a16:creationId xmlns:a16="http://schemas.microsoft.com/office/drawing/2014/main" id="{6F8A9A20-638B-A8DE-7D6D-031C7B63B4B4}"/>
              </a:ext>
            </a:extLst>
          </p:cNvPr>
          <p:cNvPicPr>
            <a:picLocks noChangeAspect="1"/>
          </p:cNvPicPr>
          <p:nvPr/>
        </p:nvPicPr>
        <p:blipFill>
          <a:blip r:embed="rId6"/>
          <a:srcRect l="666" t="1312" r="-1177" b="3671"/>
          <a:stretch/>
        </p:blipFill>
        <p:spPr>
          <a:xfrm>
            <a:off x="2694203" y="1881314"/>
            <a:ext cx="6510985" cy="3310129"/>
          </a:xfrm>
          <a:prstGeom prst="rect">
            <a:avLst/>
          </a:prstGeom>
        </p:spPr>
      </p:pic>
      <p:pic>
        <p:nvPicPr>
          <p:cNvPr id="5" name="Picture 4">
            <a:extLst>
              <a:ext uri="{FF2B5EF4-FFF2-40B4-BE49-F238E27FC236}">
                <a16:creationId xmlns:a16="http://schemas.microsoft.com/office/drawing/2014/main" id="{3B65E604-565D-6D1F-0623-28E558DFC150}"/>
              </a:ext>
            </a:extLst>
          </p:cNvPr>
          <p:cNvPicPr>
            <a:picLocks noChangeAspect="1"/>
          </p:cNvPicPr>
          <p:nvPr/>
        </p:nvPicPr>
        <p:blipFill>
          <a:blip r:embed="rId7"/>
          <a:srcRect l="5635" r="6503"/>
          <a:stretch/>
        </p:blipFill>
        <p:spPr>
          <a:xfrm>
            <a:off x="2840507" y="966393"/>
            <a:ext cx="1581912" cy="866896"/>
          </a:xfrm>
          <a:prstGeom prst="rect">
            <a:avLst/>
          </a:prstGeom>
        </p:spPr>
      </p:pic>
      <p:pic>
        <p:nvPicPr>
          <p:cNvPr id="7" name="Picture 6">
            <a:extLst>
              <a:ext uri="{FF2B5EF4-FFF2-40B4-BE49-F238E27FC236}">
                <a16:creationId xmlns:a16="http://schemas.microsoft.com/office/drawing/2014/main" id="{EE994EF0-F59A-5ED8-5C0C-CA99DB12DEFD}"/>
              </a:ext>
            </a:extLst>
          </p:cNvPr>
          <p:cNvPicPr>
            <a:picLocks noChangeAspect="1"/>
          </p:cNvPicPr>
          <p:nvPr/>
        </p:nvPicPr>
        <p:blipFill>
          <a:blip r:embed="rId8"/>
          <a:srcRect l="4248" t="4211" r="3475"/>
          <a:stretch/>
        </p:blipFill>
        <p:spPr>
          <a:xfrm>
            <a:off x="7110415" y="898407"/>
            <a:ext cx="1819656" cy="866896"/>
          </a:xfrm>
          <a:prstGeom prst="rect">
            <a:avLst/>
          </a:prstGeom>
        </p:spPr>
      </p:pic>
      <p:pic>
        <p:nvPicPr>
          <p:cNvPr id="4" name="Audio 3">
            <a:hlinkClick r:id="" action="ppaction://media"/>
            <a:extLst>
              <a:ext uri="{FF2B5EF4-FFF2-40B4-BE49-F238E27FC236}">
                <a16:creationId xmlns:a16="http://schemas.microsoft.com/office/drawing/2014/main" id="{5010BBCC-6164-3AE9-0DF8-7FF37B43D51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95834347"/>
      </p:ext>
    </p:extLst>
  </p:cSld>
  <p:clrMapOvr>
    <a:masterClrMapping/>
  </p:clrMapOvr>
  <mc:AlternateContent xmlns:mc="http://schemas.openxmlformats.org/markup-compatibility/2006">
    <mc:Choice xmlns:p14="http://schemas.microsoft.com/office/powerpoint/2010/main" Requires="p14">
      <p:transition p14:dur="100" advTm="37353">
        <p:cut/>
      </p:transition>
    </mc:Choice>
    <mc:Fallback>
      <p:transition advTm="37353">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2143CE8D-AE9B-FA7C-FF89-36952CB9F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19909E-4AD4-C0BF-C414-F83E3AACA687}"/>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C8812FFE-1F00-DCDC-4D4E-25125ADD1F10}"/>
              </a:ext>
            </a:extLst>
          </p:cNvPr>
          <p:cNvSpPr>
            <a:spLocks noGrp="1"/>
          </p:cNvSpPr>
          <p:nvPr>
            <p:ph type="subTitle" idx="1"/>
          </p:nvPr>
        </p:nvSpPr>
        <p:spPr>
          <a:xfrm>
            <a:off x="1238250" y="1159042"/>
            <a:ext cx="9658350" cy="5010150"/>
          </a:xfrm>
        </p:spPr>
        <p:txBody>
          <a:bodyPr>
            <a:normAutofit/>
          </a:bodyPr>
          <a:lstStyle/>
          <a:p>
            <a:r>
              <a:rPr lang="en-US" sz="3000" dirty="0">
                <a:solidFill>
                  <a:schemeClr val="bg1"/>
                </a:solidFill>
              </a:rPr>
              <a:t>Q2. Content Library Comparison</a:t>
            </a:r>
          </a:p>
          <a:p>
            <a:endParaRPr lang="en-US" sz="3000" dirty="0">
              <a:solidFill>
                <a:schemeClr val="bg1"/>
              </a:solidFill>
            </a:endParaRPr>
          </a:p>
          <a:p>
            <a:pPr algn="l"/>
            <a:r>
              <a:rPr lang="en-US" sz="2000" dirty="0">
                <a:solidFill>
                  <a:schemeClr val="bg1"/>
                </a:solidFill>
              </a:rPr>
              <a:t>What is the total number of contents available on </a:t>
            </a:r>
            <a:r>
              <a:rPr lang="en-US" sz="2000" dirty="0" err="1">
                <a:solidFill>
                  <a:schemeClr val="bg1"/>
                </a:solidFill>
              </a:rPr>
              <a:t>LioCinema</a:t>
            </a:r>
            <a:r>
              <a:rPr lang="en-US" sz="2000" dirty="0">
                <a:solidFill>
                  <a:schemeClr val="bg1"/>
                </a:solidFill>
              </a:rPr>
              <a:t> and </a:t>
            </a:r>
            <a:r>
              <a:rPr lang="en-US" sz="2000" dirty="0" err="1">
                <a:solidFill>
                  <a:schemeClr val="bg1"/>
                </a:solidFill>
              </a:rPr>
              <a:t>Jotstar</a:t>
            </a:r>
            <a:r>
              <a:rPr lang="en-US" sz="2000" dirty="0">
                <a:solidFill>
                  <a:schemeClr val="bg1"/>
                </a:solidFill>
              </a:rPr>
              <a:t>? How do they differ in terms of language and content type?</a:t>
            </a:r>
          </a:p>
        </p:txBody>
      </p:sp>
      <p:pic>
        <p:nvPicPr>
          <p:cNvPr id="4" name="Audio 3">
            <a:hlinkClick r:id="" action="ppaction://media"/>
            <a:extLst>
              <a:ext uri="{FF2B5EF4-FFF2-40B4-BE49-F238E27FC236}">
                <a16:creationId xmlns:a16="http://schemas.microsoft.com/office/drawing/2014/main" id="{33C51252-EAC2-5477-1AC8-91E36FB6CD9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7284493"/>
      </p:ext>
    </p:extLst>
  </p:cSld>
  <p:clrMapOvr>
    <a:masterClrMapping/>
  </p:clrMapOvr>
  <mc:AlternateContent xmlns:mc="http://schemas.openxmlformats.org/markup-compatibility/2006">
    <mc:Choice xmlns:p14="http://schemas.microsoft.com/office/powerpoint/2010/main" Requires="p14">
      <p:transition p14:dur="100" advTm="4056">
        <p:cut/>
      </p:transition>
    </mc:Choice>
    <mc:Fallback>
      <p:transition advTm="4056">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B0974099-886B-211A-E2A2-D4E8B6D02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FE552-8037-A6EE-DB1F-573F3CC6BE56}"/>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0EC8E6E2-5739-8992-3974-C4D66A6CDAED}"/>
              </a:ext>
            </a:extLst>
          </p:cNvPr>
          <p:cNvSpPr>
            <a:spLocks noGrp="1"/>
          </p:cNvSpPr>
          <p:nvPr>
            <p:ph type="subTitle" idx="1"/>
          </p:nvPr>
        </p:nvSpPr>
        <p:spPr>
          <a:xfrm>
            <a:off x="1238250" y="1159042"/>
            <a:ext cx="9658350" cy="5010150"/>
          </a:xfrm>
        </p:spPr>
        <p:txBody>
          <a:bodyPr>
            <a:normAutofit/>
          </a:bodyPr>
          <a:lstStyle/>
          <a:p>
            <a:endParaRPr lang="en-US" sz="2000" dirty="0">
              <a:solidFill>
                <a:schemeClr val="bg1"/>
              </a:solidFill>
            </a:endParaRPr>
          </a:p>
        </p:txBody>
      </p:sp>
      <p:pic>
        <p:nvPicPr>
          <p:cNvPr id="5" name="Picture 4">
            <a:extLst>
              <a:ext uri="{FF2B5EF4-FFF2-40B4-BE49-F238E27FC236}">
                <a16:creationId xmlns:a16="http://schemas.microsoft.com/office/drawing/2014/main" id="{E1D88304-FA3F-A67F-F6D0-39E80670D805}"/>
              </a:ext>
            </a:extLst>
          </p:cNvPr>
          <p:cNvPicPr>
            <a:picLocks noChangeAspect="1"/>
          </p:cNvPicPr>
          <p:nvPr/>
        </p:nvPicPr>
        <p:blipFill>
          <a:blip r:embed="rId6"/>
          <a:stretch>
            <a:fillRect/>
          </a:stretch>
        </p:blipFill>
        <p:spPr>
          <a:xfrm>
            <a:off x="2711094" y="1244635"/>
            <a:ext cx="6916115" cy="1314633"/>
          </a:xfrm>
          <a:prstGeom prst="rect">
            <a:avLst/>
          </a:prstGeom>
        </p:spPr>
      </p:pic>
      <p:pic>
        <p:nvPicPr>
          <p:cNvPr id="13" name="Audio 12">
            <a:hlinkClick r:id="" action="ppaction://media"/>
            <a:extLst>
              <a:ext uri="{FF2B5EF4-FFF2-40B4-BE49-F238E27FC236}">
                <a16:creationId xmlns:a16="http://schemas.microsoft.com/office/drawing/2014/main" id="{754836A0-9844-5307-3121-95637CBD1AA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0820050"/>
      </p:ext>
    </p:extLst>
  </p:cSld>
  <p:clrMapOvr>
    <a:masterClrMapping/>
  </p:clrMapOvr>
  <mc:AlternateContent xmlns:mc="http://schemas.openxmlformats.org/markup-compatibility/2006">
    <mc:Choice xmlns:p14="http://schemas.microsoft.com/office/powerpoint/2010/main" Requires="p14">
      <p:transition p14:dur="100" advTm="2768">
        <p:cut/>
      </p:transition>
    </mc:Choice>
    <mc:Fallback>
      <p:transition advTm="2768">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EDA4935C-E1ED-0881-1E5B-7B6B5EA13E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F9CA9-2E15-06F2-D980-3A232754ECC6}"/>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17FF247A-ACA8-0122-EF96-29F2E6997A99}"/>
              </a:ext>
            </a:extLst>
          </p:cNvPr>
          <p:cNvSpPr>
            <a:spLocks noGrp="1"/>
          </p:cNvSpPr>
          <p:nvPr>
            <p:ph type="subTitle" idx="1"/>
          </p:nvPr>
        </p:nvSpPr>
        <p:spPr>
          <a:xfrm>
            <a:off x="1238250" y="1159042"/>
            <a:ext cx="9658350" cy="5010150"/>
          </a:xfrm>
        </p:spPr>
        <p:txBody>
          <a:bodyPr>
            <a:normAutofit/>
          </a:bodyPr>
          <a:lstStyle/>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pPr algn="l"/>
            <a:endParaRPr lang="en-US" sz="2000" dirty="0">
              <a:solidFill>
                <a:schemeClr val="bg1"/>
              </a:solidFill>
            </a:endParaRPr>
          </a:p>
        </p:txBody>
      </p:sp>
      <p:pic>
        <p:nvPicPr>
          <p:cNvPr id="6" name="Picture 5">
            <a:extLst>
              <a:ext uri="{FF2B5EF4-FFF2-40B4-BE49-F238E27FC236}">
                <a16:creationId xmlns:a16="http://schemas.microsoft.com/office/drawing/2014/main" id="{83068A27-4DA0-D4C5-F559-EC53BF178049}"/>
              </a:ext>
            </a:extLst>
          </p:cNvPr>
          <p:cNvPicPr>
            <a:picLocks noChangeAspect="1"/>
          </p:cNvPicPr>
          <p:nvPr/>
        </p:nvPicPr>
        <p:blipFill>
          <a:blip r:embed="rId6"/>
          <a:stretch>
            <a:fillRect/>
          </a:stretch>
        </p:blipFill>
        <p:spPr>
          <a:xfrm>
            <a:off x="2214786" y="1714500"/>
            <a:ext cx="7502882" cy="2756916"/>
          </a:xfrm>
          <a:prstGeom prst="rect">
            <a:avLst/>
          </a:prstGeom>
        </p:spPr>
      </p:pic>
      <p:pic>
        <p:nvPicPr>
          <p:cNvPr id="21" name="Audio 20">
            <a:hlinkClick r:id="" action="ppaction://media"/>
            <a:extLst>
              <a:ext uri="{FF2B5EF4-FFF2-40B4-BE49-F238E27FC236}">
                <a16:creationId xmlns:a16="http://schemas.microsoft.com/office/drawing/2014/main" id="{CE3ACAE3-8A0B-683F-227C-730F20C5677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43097104"/>
      </p:ext>
    </p:extLst>
  </p:cSld>
  <p:clrMapOvr>
    <a:masterClrMapping/>
  </p:clrMapOvr>
  <mc:AlternateContent xmlns:mc="http://schemas.openxmlformats.org/markup-compatibility/2006">
    <mc:Choice xmlns:p14="http://schemas.microsoft.com/office/powerpoint/2010/main" Requires="p14">
      <p:transition p14:dur="100" advTm="15217">
        <p:cut/>
      </p:transition>
    </mc:Choice>
    <mc:Fallback>
      <p:transition advTm="15217">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B2C393DE-9376-1914-E2FE-024AE41222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599222-F03D-9410-9284-B583FDFA3A23}"/>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CF9B42DC-EF66-07DE-D0DF-782AEFA854ED}"/>
              </a:ext>
            </a:extLst>
          </p:cNvPr>
          <p:cNvSpPr>
            <a:spLocks noGrp="1"/>
          </p:cNvSpPr>
          <p:nvPr>
            <p:ph type="subTitle" idx="1"/>
          </p:nvPr>
        </p:nvSpPr>
        <p:spPr>
          <a:xfrm>
            <a:off x="1238250" y="1159042"/>
            <a:ext cx="9658350" cy="5010150"/>
          </a:xfrm>
        </p:spPr>
        <p:txBody>
          <a:bodyPr>
            <a:normAutofit/>
          </a:bodyPr>
          <a:lstStyle/>
          <a:p>
            <a:r>
              <a:rPr lang="en-US" sz="2000" dirty="0">
                <a:solidFill>
                  <a:schemeClr val="bg1"/>
                </a:solidFill>
              </a:rPr>
              <a:t>Lio Cinema vs </a:t>
            </a:r>
            <a:r>
              <a:rPr lang="en-US" sz="2000" dirty="0" err="1">
                <a:solidFill>
                  <a:schemeClr val="bg1"/>
                </a:solidFill>
              </a:rPr>
              <a:t>Jotstar</a:t>
            </a:r>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pPr algn="l"/>
            <a:endParaRPr lang="en-US" sz="2000" dirty="0">
              <a:solidFill>
                <a:schemeClr val="bg1"/>
              </a:solidFill>
            </a:endParaRPr>
          </a:p>
        </p:txBody>
      </p:sp>
      <p:pic>
        <p:nvPicPr>
          <p:cNvPr id="8" name="Picture 7">
            <a:extLst>
              <a:ext uri="{FF2B5EF4-FFF2-40B4-BE49-F238E27FC236}">
                <a16:creationId xmlns:a16="http://schemas.microsoft.com/office/drawing/2014/main" id="{39703632-C2E5-8AA6-DB96-FAB6CF4E0A7C}"/>
              </a:ext>
            </a:extLst>
          </p:cNvPr>
          <p:cNvPicPr>
            <a:picLocks noChangeAspect="1"/>
          </p:cNvPicPr>
          <p:nvPr/>
        </p:nvPicPr>
        <p:blipFill>
          <a:blip r:embed="rId6"/>
          <a:srcRect t="2741" r="-683" b="1"/>
          <a:stretch/>
        </p:blipFill>
        <p:spPr>
          <a:xfrm>
            <a:off x="741434" y="2267301"/>
            <a:ext cx="4954561" cy="1916018"/>
          </a:xfrm>
          <a:prstGeom prst="rect">
            <a:avLst/>
          </a:prstGeom>
        </p:spPr>
      </p:pic>
      <p:pic>
        <p:nvPicPr>
          <p:cNvPr id="10" name="Picture 9">
            <a:extLst>
              <a:ext uri="{FF2B5EF4-FFF2-40B4-BE49-F238E27FC236}">
                <a16:creationId xmlns:a16="http://schemas.microsoft.com/office/drawing/2014/main" id="{B83EED33-9A3D-BF42-60CD-8DE2EF7FEDCC}"/>
              </a:ext>
            </a:extLst>
          </p:cNvPr>
          <p:cNvPicPr>
            <a:picLocks noChangeAspect="1"/>
          </p:cNvPicPr>
          <p:nvPr/>
        </p:nvPicPr>
        <p:blipFill>
          <a:blip r:embed="rId7"/>
          <a:stretch>
            <a:fillRect/>
          </a:stretch>
        </p:blipFill>
        <p:spPr>
          <a:xfrm>
            <a:off x="6496006" y="2267301"/>
            <a:ext cx="5290610" cy="2064844"/>
          </a:xfrm>
          <a:prstGeom prst="rect">
            <a:avLst/>
          </a:prstGeom>
        </p:spPr>
      </p:pic>
      <p:pic>
        <p:nvPicPr>
          <p:cNvPr id="4" name="Audio 3">
            <a:hlinkClick r:id="" action="ppaction://media"/>
            <a:extLst>
              <a:ext uri="{FF2B5EF4-FFF2-40B4-BE49-F238E27FC236}">
                <a16:creationId xmlns:a16="http://schemas.microsoft.com/office/drawing/2014/main" id="{70A58033-81C7-B39C-E080-8FD042F143B2}"/>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56243476"/>
      </p:ext>
    </p:extLst>
  </p:cSld>
  <p:clrMapOvr>
    <a:masterClrMapping/>
  </p:clrMapOvr>
  <mc:AlternateContent xmlns:mc="http://schemas.openxmlformats.org/markup-compatibility/2006">
    <mc:Choice xmlns:p14="http://schemas.microsoft.com/office/powerpoint/2010/main" Requires="p14">
      <p:transition p14:dur="100" advTm="11631">
        <p:cut/>
      </p:transition>
    </mc:Choice>
    <mc:Fallback>
      <p:transition advTm="11631">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1DAB9CB8-3C4A-AFDF-2025-871DE1142C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55795-8E02-FE59-AA76-CB704FBD507F}"/>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66A870F6-D45F-28DC-1FEB-72706AA749CB}"/>
              </a:ext>
            </a:extLst>
          </p:cNvPr>
          <p:cNvSpPr>
            <a:spLocks noGrp="1"/>
          </p:cNvSpPr>
          <p:nvPr>
            <p:ph type="subTitle" idx="1"/>
          </p:nvPr>
        </p:nvSpPr>
        <p:spPr>
          <a:xfrm>
            <a:off x="1238250" y="1159042"/>
            <a:ext cx="9658350" cy="5010150"/>
          </a:xfrm>
        </p:spPr>
        <p:txBody>
          <a:bodyPr>
            <a:normAutofit/>
          </a:bodyPr>
          <a:lstStyle/>
          <a:p>
            <a:r>
              <a:rPr lang="en-US" sz="2000" dirty="0">
                <a:solidFill>
                  <a:schemeClr val="bg1"/>
                </a:solidFill>
              </a:rPr>
              <a:t>Lio Cinema vs </a:t>
            </a:r>
            <a:r>
              <a:rPr lang="en-US" sz="2000" dirty="0" err="1">
                <a:solidFill>
                  <a:schemeClr val="bg1"/>
                </a:solidFill>
              </a:rPr>
              <a:t>Jotstar</a:t>
            </a:r>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pPr algn="l"/>
            <a:endParaRPr lang="en-US" sz="2000" dirty="0">
              <a:solidFill>
                <a:schemeClr val="bg1"/>
              </a:solidFill>
            </a:endParaRPr>
          </a:p>
        </p:txBody>
      </p:sp>
      <p:pic>
        <p:nvPicPr>
          <p:cNvPr id="5" name="Picture 4">
            <a:extLst>
              <a:ext uri="{FF2B5EF4-FFF2-40B4-BE49-F238E27FC236}">
                <a16:creationId xmlns:a16="http://schemas.microsoft.com/office/drawing/2014/main" id="{31C12BE7-E764-84A3-D452-EF09C26876F6}"/>
              </a:ext>
            </a:extLst>
          </p:cNvPr>
          <p:cNvPicPr>
            <a:picLocks noChangeAspect="1"/>
          </p:cNvPicPr>
          <p:nvPr/>
        </p:nvPicPr>
        <p:blipFill>
          <a:blip r:embed="rId6"/>
          <a:stretch>
            <a:fillRect/>
          </a:stretch>
        </p:blipFill>
        <p:spPr>
          <a:xfrm>
            <a:off x="1628013" y="2362051"/>
            <a:ext cx="3010320" cy="2133898"/>
          </a:xfrm>
          <a:prstGeom prst="rect">
            <a:avLst/>
          </a:prstGeom>
        </p:spPr>
      </p:pic>
      <p:pic>
        <p:nvPicPr>
          <p:cNvPr id="7" name="Picture 6">
            <a:extLst>
              <a:ext uri="{FF2B5EF4-FFF2-40B4-BE49-F238E27FC236}">
                <a16:creationId xmlns:a16="http://schemas.microsoft.com/office/drawing/2014/main" id="{1D29FD03-B79D-7325-779C-A5EFCCB4721D}"/>
              </a:ext>
            </a:extLst>
          </p:cNvPr>
          <p:cNvPicPr>
            <a:picLocks noChangeAspect="1"/>
          </p:cNvPicPr>
          <p:nvPr/>
        </p:nvPicPr>
        <p:blipFill>
          <a:blip r:embed="rId7"/>
          <a:stretch>
            <a:fillRect/>
          </a:stretch>
        </p:blipFill>
        <p:spPr>
          <a:xfrm>
            <a:off x="7444150" y="2362051"/>
            <a:ext cx="2991267" cy="2057687"/>
          </a:xfrm>
          <a:prstGeom prst="rect">
            <a:avLst/>
          </a:prstGeom>
        </p:spPr>
      </p:pic>
      <p:pic>
        <p:nvPicPr>
          <p:cNvPr id="4" name="Audio 3">
            <a:hlinkClick r:id="" action="ppaction://media"/>
            <a:extLst>
              <a:ext uri="{FF2B5EF4-FFF2-40B4-BE49-F238E27FC236}">
                <a16:creationId xmlns:a16="http://schemas.microsoft.com/office/drawing/2014/main" id="{57F03269-B8ED-B0F8-30EB-98F1DF97C1D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24122139"/>
      </p:ext>
    </p:extLst>
  </p:cSld>
  <p:clrMapOvr>
    <a:masterClrMapping/>
  </p:clrMapOvr>
  <mc:AlternateContent xmlns:mc="http://schemas.openxmlformats.org/markup-compatibility/2006">
    <mc:Choice xmlns:p14="http://schemas.microsoft.com/office/powerpoint/2010/main" Requires="p14">
      <p:transition p14:dur="100" advTm="19869">
        <p:cut/>
      </p:transition>
    </mc:Choice>
    <mc:Fallback>
      <p:transition advTm="19869">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263CD671-E000-B93F-90A3-D8411C1AB3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A0365A-DA9C-025A-D479-360D2113B946}"/>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68E82B95-A26E-2265-3A2E-0DC9720F2DEB}"/>
              </a:ext>
            </a:extLst>
          </p:cNvPr>
          <p:cNvSpPr>
            <a:spLocks noGrp="1"/>
          </p:cNvSpPr>
          <p:nvPr>
            <p:ph type="subTitle" idx="1"/>
          </p:nvPr>
        </p:nvSpPr>
        <p:spPr>
          <a:xfrm>
            <a:off x="1238250" y="1159042"/>
            <a:ext cx="9658350" cy="5010150"/>
          </a:xfrm>
        </p:spPr>
        <p:txBody>
          <a:bodyPr>
            <a:normAutofit/>
          </a:bodyPr>
          <a:lstStyle/>
          <a:p>
            <a:r>
              <a:rPr lang="en-US" sz="3000" dirty="0">
                <a:solidFill>
                  <a:schemeClr val="bg1"/>
                </a:solidFill>
              </a:rPr>
              <a:t>Q3. User demographics</a:t>
            </a:r>
          </a:p>
          <a:p>
            <a:pPr algn="l"/>
            <a:endParaRPr lang="en-US" sz="2000" dirty="0">
              <a:solidFill>
                <a:schemeClr val="bg1"/>
              </a:solidFill>
            </a:endParaRPr>
          </a:p>
          <a:p>
            <a:pPr algn="l"/>
            <a:endParaRPr lang="en-US" sz="2000" dirty="0">
              <a:solidFill>
                <a:schemeClr val="bg1"/>
              </a:solidFill>
            </a:endParaRPr>
          </a:p>
          <a:p>
            <a:pPr algn="l"/>
            <a:r>
              <a:rPr lang="en-US" sz="2000" dirty="0">
                <a:solidFill>
                  <a:schemeClr val="bg1"/>
                </a:solidFill>
              </a:rPr>
              <a:t>What is the distribution of users by age group, city tier, subscription plan for each platform?</a:t>
            </a:r>
          </a:p>
        </p:txBody>
      </p:sp>
      <p:pic>
        <p:nvPicPr>
          <p:cNvPr id="4" name="Audio 3">
            <a:hlinkClick r:id="" action="ppaction://media"/>
            <a:extLst>
              <a:ext uri="{FF2B5EF4-FFF2-40B4-BE49-F238E27FC236}">
                <a16:creationId xmlns:a16="http://schemas.microsoft.com/office/drawing/2014/main" id="{8F2E5EBB-1191-4504-E8FB-D6669008461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7844545"/>
      </p:ext>
    </p:extLst>
  </p:cSld>
  <p:clrMapOvr>
    <a:masterClrMapping/>
  </p:clrMapOvr>
  <mc:AlternateContent xmlns:mc="http://schemas.openxmlformats.org/markup-compatibility/2006">
    <mc:Choice xmlns:p14="http://schemas.microsoft.com/office/powerpoint/2010/main" Requires="p14">
      <p:transition p14:dur="100" advTm="3744">
        <p:cut/>
      </p:transition>
    </mc:Choice>
    <mc:Fallback>
      <p:transition advTm="3744">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A8C131FD-09B7-6D5F-0368-3E2EBB9BC1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8C5C36-DDF5-E3B7-F28D-432118889268}"/>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DE5F405E-E1A9-4671-44FC-191A1D28DA81}"/>
              </a:ext>
            </a:extLst>
          </p:cNvPr>
          <p:cNvSpPr>
            <a:spLocks noGrp="1"/>
          </p:cNvSpPr>
          <p:nvPr>
            <p:ph type="subTitle" idx="1"/>
          </p:nvPr>
        </p:nvSpPr>
        <p:spPr>
          <a:xfrm>
            <a:off x="1238250" y="1159042"/>
            <a:ext cx="9658350" cy="5010150"/>
          </a:xfrm>
        </p:spPr>
        <p:txBody>
          <a:bodyPr>
            <a:normAutofit/>
          </a:bodyPr>
          <a:lstStyle/>
          <a:p>
            <a:endParaRPr lang="en-US" sz="2000" dirty="0">
              <a:solidFill>
                <a:schemeClr val="bg1"/>
              </a:solidFill>
            </a:endParaRPr>
          </a:p>
        </p:txBody>
      </p:sp>
      <p:pic>
        <p:nvPicPr>
          <p:cNvPr id="5" name="Picture 4">
            <a:extLst>
              <a:ext uri="{FF2B5EF4-FFF2-40B4-BE49-F238E27FC236}">
                <a16:creationId xmlns:a16="http://schemas.microsoft.com/office/drawing/2014/main" id="{4BA0FA27-103E-14D9-132F-EC2B2AC3E087}"/>
              </a:ext>
            </a:extLst>
          </p:cNvPr>
          <p:cNvPicPr>
            <a:picLocks noChangeAspect="1"/>
          </p:cNvPicPr>
          <p:nvPr/>
        </p:nvPicPr>
        <p:blipFill>
          <a:blip r:embed="rId6"/>
          <a:srcRect t="54742"/>
          <a:stretch/>
        </p:blipFill>
        <p:spPr>
          <a:xfrm>
            <a:off x="1617843" y="2276855"/>
            <a:ext cx="4423979" cy="2148840"/>
          </a:xfrm>
          <a:prstGeom prst="rect">
            <a:avLst/>
          </a:prstGeom>
        </p:spPr>
      </p:pic>
      <p:pic>
        <p:nvPicPr>
          <p:cNvPr id="6" name="Picture 5">
            <a:extLst>
              <a:ext uri="{FF2B5EF4-FFF2-40B4-BE49-F238E27FC236}">
                <a16:creationId xmlns:a16="http://schemas.microsoft.com/office/drawing/2014/main" id="{B3D2E432-2390-CE1A-EAE5-C18AF77BF70D}"/>
              </a:ext>
            </a:extLst>
          </p:cNvPr>
          <p:cNvPicPr>
            <a:picLocks noChangeAspect="1"/>
          </p:cNvPicPr>
          <p:nvPr/>
        </p:nvPicPr>
        <p:blipFill>
          <a:blip r:embed="rId6"/>
          <a:srcRect t="8216" b="41786"/>
          <a:stretch/>
        </p:blipFill>
        <p:spPr>
          <a:xfrm>
            <a:off x="6176890" y="2184447"/>
            <a:ext cx="4176785" cy="2241248"/>
          </a:xfrm>
          <a:prstGeom prst="rect">
            <a:avLst/>
          </a:prstGeom>
        </p:spPr>
      </p:pic>
      <p:pic>
        <p:nvPicPr>
          <p:cNvPr id="11" name="Audio 10">
            <a:hlinkClick r:id="" action="ppaction://media"/>
            <a:extLst>
              <a:ext uri="{FF2B5EF4-FFF2-40B4-BE49-F238E27FC236}">
                <a16:creationId xmlns:a16="http://schemas.microsoft.com/office/drawing/2014/main" id="{0CBAEB36-2B60-6E9C-79CD-FD930ED9DFF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306161"/>
      </p:ext>
    </p:extLst>
  </p:cSld>
  <p:clrMapOvr>
    <a:masterClrMapping/>
  </p:clrMapOvr>
  <mc:AlternateContent xmlns:mc="http://schemas.openxmlformats.org/markup-compatibility/2006">
    <mc:Choice xmlns:p14="http://schemas.microsoft.com/office/powerpoint/2010/main" Requires="p14">
      <p:transition p14:dur="100" advTm="32829">
        <p:cut/>
      </p:transition>
    </mc:Choice>
    <mc:Fallback>
      <p:transition advTm="32829">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E7BF3F44-9C36-52E1-C41F-A0E5DC26DD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496E43-E839-E9D1-FD5F-61F592E03D77}"/>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A01B13B5-323D-E4C1-A5E6-A6C91B3715C5}"/>
              </a:ext>
            </a:extLst>
          </p:cNvPr>
          <p:cNvSpPr>
            <a:spLocks noGrp="1"/>
          </p:cNvSpPr>
          <p:nvPr>
            <p:ph type="subTitle" idx="1"/>
          </p:nvPr>
        </p:nvSpPr>
        <p:spPr>
          <a:xfrm>
            <a:off x="685801" y="4306824"/>
            <a:ext cx="3063240" cy="1792224"/>
          </a:xfrm>
        </p:spPr>
        <p:txBody>
          <a:bodyPr>
            <a:normAutofit/>
          </a:bodyPr>
          <a:lstStyle/>
          <a:p>
            <a:pPr algn="l"/>
            <a:r>
              <a:rPr lang="en-US" sz="2000" dirty="0">
                <a:solidFill>
                  <a:schemeClr val="bg1"/>
                </a:solidFill>
              </a:rPr>
              <a:t>Count for Lio Cinema                                                     </a:t>
            </a:r>
          </a:p>
          <a:p>
            <a:pPr marL="342900" indent="-342900" algn="l">
              <a:buFont typeface="Arial" panose="020B0604020202020204" pitchFamily="34" charset="0"/>
              <a:buChar char="•"/>
            </a:pPr>
            <a:r>
              <a:rPr lang="en-US" sz="2000" dirty="0">
                <a:solidFill>
                  <a:schemeClr val="bg1"/>
                </a:solidFill>
              </a:rPr>
              <a:t>Free- 119947</a:t>
            </a:r>
          </a:p>
          <a:p>
            <a:pPr marL="342900" indent="-342900" algn="l">
              <a:buFont typeface="Arial" panose="020B0604020202020204" pitchFamily="34" charset="0"/>
              <a:buChar char="•"/>
            </a:pPr>
            <a:r>
              <a:rPr lang="en-US" sz="2000" dirty="0">
                <a:solidFill>
                  <a:schemeClr val="bg1"/>
                </a:solidFill>
              </a:rPr>
              <a:t>Basic- 46880</a:t>
            </a:r>
          </a:p>
          <a:p>
            <a:pPr marL="342900" indent="-342900" algn="l">
              <a:buFont typeface="Arial" panose="020B0604020202020204" pitchFamily="34" charset="0"/>
              <a:buChar char="•"/>
            </a:pPr>
            <a:r>
              <a:rPr lang="en-US" sz="2000" dirty="0">
                <a:solidFill>
                  <a:schemeClr val="bg1"/>
                </a:solidFill>
              </a:rPr>
              <a:t>Premium- 16619</a:t>
            </a:r>
          </a:p>
        </p:txBody>
      </p:sp>
      <p:pic>
        <p:nvPicPr>
          <p:cNvPr id="7" name="Picture 6">
            <a:extLst>
              <a:ext uri="{FF2B5EF4-FFF2-40B4-BE49-F238E27FC236}">
                <a16:creationId xmlns:a16="http://schemas.microsoft.com/office/drawing/2014/main" id="{3E3FEAE6-DF48-27AE-CE2F-1D1D762346F7}"/>
              </a:ext>
            </a:extLst>
          </p:cNvPr>
          <p:cNvPicPr>
            <a:picLocks noChangeAspect="1"/>
          </p:cNvPicPr>
          <p:nvPr/>
        </p:nvPicPr>
        <p:blipFill>
          <a:blip r:embed="rId6"/>
          <a:stretch>
            <a:fillRect/>
          </a:stretch>
        </p:blipFill>
        <p:spPr>
          <a:xfrm>
            <a:off x="3456330" y="1714993"/>
            <a:ext cx="4182059" cy="1924319"/>
          </a:xfrm>
          <a:prstGeom prst="rect">
            <a:avLst/>
          </a:prstGeom>
        </p:spPr>
      </p:pic>
      <p:sp>
        <p:nvSpPr>
          <p:cNvPr id="9" name="Subtitle 2">
            <a:extLst>
              <a:ext uri="{FF2B5EF4-FFF2-40B4-BE49-F238E27FC236}">
                <a16:creationId xmlns:a16="http://schemas.microsoft.com/office/drawing/2014/main" id="{767978AE-9D58-3007-59DD-7B0BA1FA7D19}"/>
              </a:ext>
            </a:extLst>
          </p:cNvPr>
          <p:cNvSpPr txBox="1">
            <a:spLocks/>
          </p:cNvSpPr>
          <p:nvPr/>
        </p:nvSpPr>
        <p:spPr>
          <a:xfrm>
            <a:off x="7485889" y="4242816"/>
            <a:ext cx="3063240" cy="179222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bg1"/>
                </a:solidFill>
              </a:rPr>
              <a:t>Count for </a:t>
            </a:r>
            <a:r>
              <a:rPr lang="en-US" sz="2000" dirty="0" err="1">
                <a:solidFill>
                  <a:schemeClr val="bg1"/>
                </a:solidFill>
              </a:rPr>
              <a:t>Jotstar</a:t>
            </a:r>
            <a:r>
              <a:rPr lang="en-US" sz="2000" dirty="0">
                <a:solidFill>
                  <a:schemeClr val="bg1"/>
                </a:solidFill>
              </a:rPr>
              <a:t>                                                     </a:t>
            </a:r>
          </a:p>
          <a:p>
            <a:pPr marL="342900" indent="-342900" algn="l">
              <a:buFont typeface="Arial" panose="020B0604020202020204" pitchFamily="34" charset="0"/>
              <a:buChar char="•"/>
            </a:pPr>
            <a:r>
              <a:rPr lang="en-US" sz="2000" dirty="0">
                <a:solidFill>
                  <a:schemeClr val="bg1"/>
                </a:solidFill>
              </a:rPr>
              <a:t>Free- 12943</a:t>
            </a:r>
          </a:p>
          <a:p>
            <a:pPr marL="342900" indent="-342900" algn="l">
              <a:buFont typeface="Arial" panose="020B0604020202020204" pitchFamily="34" charset="0"/>
              <a:buChar char="•"/>
            </a:pPr>
            <a:r>
              <a:rPr lang="en-US" sz="2000" dirty="0">
                <a:solidFill>
                  <a:schemeClr val="bg1"/>
                </a:solidFill>
              </a:rPr>
              <a:t>VIP- 15399</a:t>
            </a:r>
          </a:p>
          <a:p>
            <a:pPr marL="342900" indent="-342900" algn="l">
              <a:buFont typeface="Arial" panose="020B0604020202020204" pitchFamily="34" charset="0"/>
              <a:buChar char="•"/>
            </a:pPr>
            <a:r>
              <a:rPr lang="en-US" sz="2000" dirty="0">
                <a:solidFill>
                  <a:schemeClr val="bg1"/>
                </a:solidFill>
              </a:rPr>
              <a:t>Premium- 16278</a:t>
            </a:r>
          </a:p>
        </p:txBody>
      </p:sp>
      <p:pic>
        <p:nvPicPr>
          <p:cNvPr id="4" name="Audio 3">
            <a:hlinkClick r:id="" action="ppaction://media"/>
            <a:extLst>
              <a:ext uri="{FF2B5EF4-FFF2-40B4-BE49-F238E27FC236}">
                <a16:creationId xmlns:a16="http://schemas.microsoft.com/office/drawing/2014/main" id="{FD000861-D7E6-AF2E-FDC8-BEC2D98E642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77500615"/>
      </p:ext>
    </p:extLst>
  </p:cSld>
  <p:clrMapOvr>
    <a:masterClrMapping/>
  </p:clrMapOvr>
  <mc:AlternateContent xmlns:mc="http://schemas.openxmlformats.org/markup-compatibility/2006">
    <mc:Choice xmlns:p14="http://schemas.microsoft.com/office/powerpoint/2010/main" Requires="p14">
      <p:transition p14:dur="100" advTm="50065">
        <p:cut/>
      </p:transition>
    </mc:Choice>
    <mc:Fallback>
      <p:transition advTm="50065">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955A021A-BB42-F7C8-26FF-B13C2B981C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66CFA5-F4C0-720F-B1CD-6E0F281C93CD}"/>
              </a:ext>
            </a:extLst>
          </p:cNvPr>
          <p:cNvSpPr>
            <a:spLocks noGrp="1"/>
          </p:cNvSpPr>
          <p:nvPr>
            <p:ph type="ctrTitle"/>
          </p:nvPr>
        </p:nvSpPr>
        <p:spPr>
          <a:xfrm>
            <a:off x="1381125" y="342900"/>
            <a:ext cx="2314575" cy="575468"/>
          </a:xfrm>
        </p:spPr>
        <p:txBody>
          <a:bodyPr>
            <a:normAutofit fontScale="90000"/>
          </a:bodyPr>
          <a:lstStyle/>
          <a:p>
            <a:pPr algn="l"/>
            <a:r>
              <a:rPr lang="en-US" sz="4000" dirty="0">
                <a:solidFill>
                  <a:schemeClr val="bg1"/>
                </a:solidFill>
              </a:rPr>
              <a:t>Agenda</a:t>
            </a:r>
            <a:endParaRPr lang="en-IN" sz="4000" dirty="0">
              <a:solidFill>
                <a:schemeClr val="bg1"/>
              </a:solidFill>
            </a:endParaRPr>
          </a:p>
        </p:txBody>
      </p:sp>
      <p:sp>
        <p:nvSpPr>
          <p:cNvPr id="3" name="Subtitle 2">
            <a:extLst>
              <a:ext uri="{FF2B5EF4-FFF2-40B4-BE49-F238E27FC236}">
                <a16:creationId xmlns:a16="http://schemas.microsoft.com/office/drawing/2014/main" id="{F1E3A4AE-E5D2-C20B-EED5-A6BBFF496623}"/>
              </a:ext>
            </a:extLst>
          </p:cNvPr>
          <p:cNvSpPr>
            <a:spLocks noGrp="1"/>
          </p:cNvSpPr>
          <p:nvPr>
            <p:ph type="subTitle" idx="1"/>
          </p:nvPr>
        </p:nvSpPr>
        <p:spPr>
          <a:xfrm>
            <a:off x="1238250" y="1143000"/>
            <a:ext cx="9658350" cy="5010150"/>
          </a:xfrm>
        </p:spPr>
        <p:txBody>
          <a:bodyPr>
            <a:normAutofit/>
          </a:bodyPr>
          <a:lstStyle/>
          <a:p>
            <a:pPr marL="457200" indent="-457200" algn="l">
              <a:buAutoNum type="arabicPeriod"/>
            </a:pPr>
            <a:r>
              <a:rPr lang="en-US" sz="2000" dirty="0">
                <a:solidFill>
                  <a:schemeClr val="bg1"/>
                </a:solidFill>
              </a:rPr>
              <a:t>Problem statement</a:t>
            </a:r>
          </a:p>
          <a:p>
            <a:pPr marL="457200" indent="-457200" algn="l">
              <a:buAutoNum type="arabicPeriod"/>
            </a:pPr>
            <a:r>
              <a:rPr lang="en-US" sz="2000" dirty="0">
                <a:solidFill>
                  <a:schemeClr val="bg1"/>
                </a:solidFill>
              </a:rPr>
              <a:t>Goal</a:t>
            </a:r>
          </a:p>
          <a:p>
            <a:pPr marL="457200" indent="-457200" algn="l">
              <a:buAutoNum type="arabicPeriod"/>
            </a:pPr>
            <a:r>
              <a:rPr lang="en-US" sz="2000" dirty="0">
                <a:solidFill>
                  <a:schemeClr val="bg1"/>
                </a:solidFill>
              </a:rPr>
              <a:t>Data overview</a:t>
            </a:r>
          </a:p>
          <a:p>
            <a:pPr marL="457200" indent="-457200" algn="l">
              <a:buAutoNum type="arabicPeriod"/>
            </a:pPr>
            <a:r>
              <a:rPr lang="en-US" sz="2000" dirty="0">
                <a:solidFill>
                  <a:schemeClr val="bg1"/>
                </a:solidFill>
              </a:rPr>
              <a:t>Primary Insights</a:t>
            </a:r>
          </a:p>
          <a:p>
            <a:pPr marL="457200" indent="-457200" algn="l">
              <a:buAutoNum type="arabicPeriod"/>
            </a:pPr>
            <a:r>
              <a:rPr lang="en-US" sz="2000" dirty="0">
                <a:solidFill>
                  <a:schemeClr val="bg1"/>
                </a:solidFill>
              </a:rPr>
              <a:t>Secondary insights &amp; recommendations</a:t>
            </a:r>
          </a:p>
          <a:p>
            <a:pPr marL="457200" indent="-457200" algn="l">
              <a:buAutoNum type="arabicPeriod"/>
            </a:pPr>
            <a:r>
              <a:rPr lang="en-US" sz="2000" dirty="0">
                <a:solidFill>
                  <a:schemeClr val="bg1"/>
                </a:solidFill>
              </a:rPr>
              <a:t>Thank you note</a:t>
            </a:r>
          </a:p>
        </p:txBody>
      </p:sp>
      <p:pic>
        <p:nvPicPr>
          <p:cNvPr id="8" name="Audio 7">
            <a:hlinkClick r:id="" action="ppaction://media"/>
            <a:extLst>
              <a:ext uri="{FF2B5EF4-FFF2-40B4-BE49-F238E27FC236}">
                <a16:creationId xmlns:a16="http://schemas.microsoft.com/office/drawing/2014/main" id="{AE21CC6E-A2A8-D522-AB7B-240BA37B298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25032326"/>
      </p:ext>
    </p:extLst>
  </p:cSld>
  <p:clrMapOvr>
    <a:masterClrMapping/>
  </p:clrMapOvr>
  <mc:AlternateContent xmlns:mc="http://schemas.openxmlformats.org/markup-compatibility/2006">
    <mc:Choice xmlns:p14="http://schemas.microsoft.com/office/powerpoint/2010/main" Requires="p14">
      <p:transition p14:dur="100" advTm="45794">
        <p:cut/>
      </p:transition>
    </mc:Choice>
    <mc:Fallback>
      <p:transition advTm="45794">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39009536-C092-A41E-2698-F80BBDB228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E08AC9-DCF1-3FC3-BBB8-7707F7949AA1}"/>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093E67EC-A534-DD60-9705-4CAAFB631446}"/>
              </a:ext>
            </a:extLst>
          </p:cNvPr>
          <p:cNvSpPr>
            <a:spLocks noGrp="1"/>
          </p:cNvSpPr>
          <p:nvPr>
            <p:ph type="subTitle" idx="1"/>
          </p:nvPr>
        </p:nvSpPr>
        <p:spPr>
          <a:xfrm>
            <a:off x="1238250" y="1159042"/>
            <a:ext cx="9658350" cy="5010150"/>
          </a:xfrm>
        </p:spPr>
        <p:txBody>
          <a:bodyPr>
            <a:normAutofit/>
          </a:bodyPr>
          <a:lstStyle/>
          <a:p>
            <a:r>
              <a:rPr lang="en-US" sz="3000" dirty="0">
                <a:solidFill>
                  <a:schemeClr val="bg1"/>
                </a:solidFill>
              </a:rPr>
              <a:t>Q4. Active vs Inactive trends</a:t>
            </a:r>
          </a:p>
          <a:p>
            <a:endParaRPr lang="en-US" sz="3000" dirty="0">
              <a:solidFill>
                <a:schemeClr val="bg1"/>
              </a:solidFill>
            </a:endParaRPr>
          </a:p>
          <a:p>
            <a:pPr algn="l"/>
            <a:r>
              <a:rPr lang="en-US" sz="2000" dirty="0">
                <a:solidFill>
                  <a:schemeClr val="bg1"/>
                </a:solidFill>
              </a:rPr>
              <a:t>What percentage of both OTTs are active and inactive? How do these rates vary with age and subscription plan?</a:t>
            </a:r>
          </a:p>
        </p:txBody>
      </p:sp>
      <p:pic>
        <p:nvPicPr>
          <p:cNvPr id="4" name="Audio 3">
            <a:hlinkClick r:id="" action="ppaction://media"/>
            <a:extLst>
              <a:ext uri="{FF2B5EF4-FFF2-40B4-BE49-F238E27FC236}">
                <a16:creationId xmlns:a16="http://schemas.microsoft.com/office/drawing/2014/main" id="{8530D1AF-B668-EEF9-7B9D-0B487696393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30426876"/>
      </p:ext>
    </p:extLst>
  </p:cSld>
  <p:clrMapOvr>
    <a:masterClrMapping/>
  </p:clrMapOvr>
  <mc:AlternateContent xmlns:mc="http://schemas.openxmlformats.org/markup-compatibility/2006">
    <mc:Choice xmlns:p14="http://schemas.microsoft.com/office/powerpoint/2010/main" Requires="p14">
      <p:transition p14:dur="100" advTm="4037">
        <p:cut/>
      </p:transition>
    </mc:Choice>
    <mc:Fallback>
      <p:transition advTm="4037">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2255C6DF-DE59-72B6-53CD-66F54BEE88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483D66-F16F-07B4-597B-668397FC9199}"/>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015865F3-BB6B-524C-6E9E-FFF5F4C123A2}"/>
              </a:ext>
            </a:extLst>
          </p:cNvPr>
          <p:cNvSpPr>
            <a:spLocks noGrp="1"/>
          </p:cNvSpPr>
          <p:nvPr>
            <p:ph type="subTitle" idx="1"/>
          </p:nvPr>
        </p:nvSpPr>
        <p:spPr>
          <a:xfrm>
            <a:off x="1238250" y="1159042"/>
            <a:ext cx="9658350" cy="5010150"/>
          </a:xfrm>
        </p:spPr>
        <p:txBody>
          <a:bodyPr>
            <a:normAutofit/>
          </a:bodyPr>
          <a:lstStyle/>
          <a:p>
            <a:endParaRPr lang="en-US" sz="2000" dirty="0">
              <a:solidFill>
                <a:schemeClr val="bg1"/>
              </a:solidFill>
            </a:endParaRPr>
          </a:p>
        </p:txBody>
      </p:sp>
      <p:pic>
        <p:nvPicPr>
          <p:cNvPr id="5" name="Picture 4">
            <a:extLst>
              <a:ext uri="{FF2B5EF4-FFF2-40B4-BE49-F238E27FC236}">
                <a16:creationId xmlns:a16="http://schemas.microsoft.com/office/drawing/2014/main" id="{04ACE3D0-3514-8B62-1EF3-17E2A63D5AC7}"/>
              </a:ext>
            </a:extLst>
          </p:cNvPr>
          <p:cNvPicPr>
            <a:picLocks noChangeAspect="1"/>
          </p:cNvPicPr>
          <p:nvPr/>
        </p:nvPicPr>
        <p:blipFill>
          <a:blip r:embed="rId5"/>
          <a:stretch>
            <a:fillRect/>
          </a:stretch>
        </p:blipFill>
        <p:spPr>
          <a:xfrm>
            <a:off x="2976159" y="1751633"/>
            <a:ext cx="5782482" cy="2934109"/>
          </a:xfrm>
          <a:prstGeom prst="rect">
            <a:avLst/>
          </a:prstGeom>
        </p:spPr>
      </p:pic>
      <p:pic>
        <p:nvPicPr>
          <p:cNvPr id="4" name="Audio 3">
            <a:hlinkClick r:id="" action="ppaction://media"/>
            <a:extLst>
              <a:ext uri="{FF2B5EF4-FFF2-40B4-BE49-F238E27FC236}">
                <a16:creationId xmlns:a16="http://schemas.microsoft.com/office/drawing/2014/main" id="{95D7B9B5-7D38-3BD8-1B30-9C957BFEA99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24685433"/>
      </p:ext>
    </p:extLst>
  </p:cSld>
  <p:clrMapOvr>
    <a:masterClrMapping/>
  </p:clrMapOvr>
  <mc:AlternateContent xmlns:mc="http://schemas.openxmlformats.org/markup-compatibility/2006">
    <mc:Choice xmlns:p14="http://schemas.microsoft.com/office/powerpoint/2010/main" Requires="p14">
      <p:transition p14:dur="100" advTm="1255">
        <p:cut/>
      </p:transition>
    </mc:Choice>
    <mc:Fallback>
      <p:transition advTm="1255">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66D3EF30-1DAC-0BC0-F237-02499E48F8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1A8176-E3F7-7EB1-96CA-CBE58DE95D24}"/>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4379F068-1195-FF02-72CE-871338691343}"/>
              </a:ext>
            </a:extLst>
          </p:cNvPr>
          <p:cNvSpPr>
            <a:spLocks noGrp="1"/>
          </p:cNvSpPr>
          <p:nvPr>
            <p:ph type="subTitle" idx="1"/>
          </p:nvPr>
        </p:nvSpPr>
        <p:spPr>
          <a:xfrm>
            <a:off x="1238250" y="1159042"/>
            <a:ext cx="9658350" cy="5010150"/>
          </a:xfrm>
        </p:spPr>
        <p:txBody>
          <a:bodyPr>
            <a:normAutofit/>
          </a:bodyPr>
          <a:lstStyle/>
          <a:p>
            <a:endParaRPr lang="en-US" sz="2000" dirty="0">
              <a:solidFill>
                <a:schemeClr val="bg1"/>
              </a:solidFill>
            </a:endParaRPr>
          </a:p>
        </p:txBody>
      </p:sp>
      <p:pic>
        <p:nvPicPr>
          <p:cNvPr id="5" name="Picture 4">
            <a:extLst>
              <a:ext uri="{FF2B5EF4-FFF2-40B4-BE49-F238E27FC236}">
                <a16:creationId xmlns:a16="http://schemas.microsoft.com/office/drawing/2014/main" id="{304C0246-907B-1C60-3606-A6AD742559C3}"/>
              </a:ext>
            </a:extLst>
          </p:cNvPr>
          <p:cNvPicPr>
            <a:picLocks noChangeAspect="1"/>
          </p:cNvPicPr>
          <p:nvPr/>
        </p:nvPicPr>
        <p:blipFill>
          <a:blip r:embed="rId6"/>
          <a:stretch>
            <a:fillRect/>
          </a:stretch>
        </p:blipFill>
        <p:spPr>
          <a:xfrm>
            <a:off x="2976159" y="1751633"/>
            <a:ext cx="5782482" cy="2934109"/>
          </a:xfrm>
          <a:prstGeom prst="rect">
            <a:avLst/>
          </a:prstGeom>
        </p:spPr>
      </p:pic>
      <p:pic>
        <p:nvPicPr>
          <p:cNvPr id="6" name="Picture 5">
            <a:extLst>
              <a:ext uri="{FF2B5EF4-FFF2-40B4-BE49-F238E27FC236}">
                <a16:creationId xmlns:a16="http://schemas.microsoft.com/office/drawing/2014/main" id="{A53174DD-DDD5-6497-4A36-F44B709E01B8}"/>
              </a:ext>
            </a:extLst>
          </p:cNvPr>
          <p:cNvPicPr>
            <a:picLocks noChangeAspect="1"/>
          </p:cNvPicPr>
          <p:nvPr/>
        </p:nvPicPr>
        <p:blipFill>
          <a:blip r:embed="rId7"/>
          <a:stretch>
            <a:fillRect/>
          </a:stretch>
        </p:blipFill>
        <p:spPr>
          <a:xfrm>
            <a:off x="2342037" y="4926416"/>
            <a:ext cx="7763958" cy="857370"/>
          </a:xfrm>
          <a:prstGeom prst="rect">
            <a:avLst/>
          </a:prstGeom>
        </p:spPr>
      </p:pic>
      <p:pic>
        <p:nvPicPr>
          <p:cNvPr id="10" name="Audio 9">
            <a:hlinkClick r:id="" action="ppaction://media"/>
            <a:extLst>
              <a:ext uri="{FF2B5EF4-FFF2-40B4-BE49-F238E27FC236}">
                <a16:creationId xmlns:a16="http://schemas.microsoft.com/office/drawing/2014/main" id="{161B19E4-7BBB-ACCA-48A0-5D4342095EC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61835599"/>
      </p:ext>
    </p:extLst>
  </p:cSld>
  <p:clrMapOvr>
    <a:masterClrMapping/>
  </p:clrMapOvr>
  <mc:AlternateContent xmlns:mc="http://schemas.openxmlformats.org/markup-compatibility/2006">
    <mc:Choice xmlns:p14="http://schemas.microsoft.com/office/powerpoint/2010/main" Requires="p14">
      <p:transition p14:dur="100" advTm="50535">
        <p:cut/>
      </p:transition>
    </mc:Choice>
    <mc:Fallback>
      <p:transition advTm="50535">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44E9F574-BB1C-551A-5C53-E6E213EBAA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98765A-A01E-332D-D8C6-76092531B2C4}"/>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AF102594-9BD3-303A-FC3C-56B19F540E71}"/>
              </a:ext>
            </a:extLst>
          </p:cNvPr>
          <p:cNvSpPr>
            <a:spLocks noGrp="1"/>
          </p:cNvSpPr>
          <p:nvPr>
            <p:ph type="subTitle" idx="1"/>
          </p:nvPr>
        </p:nvSpPr>
        <p:spPr>
          <a:xfrm>
            <a:off x="1238250" y="1159042"/>
            <a:ext cx="9658350" cy="5010150"/>
          </a:xfrm>
        </p:spPr>
        <p:txBody>
          <a:bodyPr>
            <a:normAutofit/>
          </a:bodyPr>
          <a:lstStyle/>
          <a:p>
            <a:endParaRPr lang="en-US" sz="2000" dirty="0">
              <a:solidFill>
                <a:schemeClr val="bg1"/>
              </a:solidFill>
            </a:endParaRPr>
          </a:p>
        </p:txBody>
      </p:sp>
      <p:pic>
        <p:nvPicPr>
          <p:cNvPr id="7" name="Picture 6">
            <a:extLst>
              <a:ext uri="{FF2B5EF4-FFF2-40B4-BE49-F238E27FC236}">
                <a16:creationId xmlns:a16="http://schemas.microsoft.com/office/drawing/2014/main" id="{54831D00-EB83-9BC8-192E-5BCC088C4EA9}"/>
              </a:ext>
            </a:extLst>
          </p:cNvPr>
          <p:cNvPicPr>
            <a:picLocks noChangeAspect="1"/>
          </p:cNvPicPr>
          <p:nvPr/>
        </p:nvPicPr>
        <p:blipFill>
          <a:blip r:embed="rId6"/>
          <a:stretch>
            <a:fillRect/>
          </a:stretch>
        </p:blipFill>
        <p:spPr>
          <a:xfrm>
            <a:off x="3400049" y="2133419"/>
            <a:ext cx="5391902" cy="2591162"/>
          </a:xfrm>
          <a:prstGeom prst="rect">
            <a:avLst/>
          </a:prstGeom>
        </p:spPr>
      </p:pic>
      <p:pic>
        <p:nvPicPr>
          <p:cNvPr id="6" name="Audio 5">
            <a:hlinkClick r:id="" action="ppaction://media"/>
            <a:extLst>
              <a:ext uri="{FF2B5EF4-FFF2-40B4-BE49-F238E27FC236}">
                <a16:creationId xmlns:a16="http://schemas.microsoft.com/office/drawing/2014/main" id="{21B2FA92-0050-3D9A-C26B-552B8F6626D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12985322"/>
      </p:ext>
    </p:extLst>
  </p:cSld>
  <p:clrMapOvr>
    <a:masterClrMapping/>
  </p:clrMapOvr>
  <mc:AlternateContent xmlns:mc="http://schemas.openxmlformats.org/markup-compatibility/2006">
    <mc:Choice xmlns:p14="http://schemas.microsoft.com/office/powerpoint/2010/main" Requires="p14">
      <p:transition p14:dur="100" advTm="16639">
        <p:cut/>
      </p:transition>
    </mc:Choice>
    <mc:Fallback>
      <p:transition advTm="16639">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B37CA864-10EE-1CC0-57A5-408613A612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4A1691-E30A-154A-BA63-2A5A5685EB76}"/>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65409964-EE92-D59A-65B2-763271702C1F}"/>
              </a:ext>
            </a:extLst>
          </p:cNvPr>
          <p:cNvSpPr>
            <a:spLocks noGrp="1"/>
          </p:cNvSpPr>
          <p:nvPr>
            <p:ph type="subTitle" idx="1"/>
          </p:nvPr>
        </p:nvSpPr>
        <p:spPr>
          <a:xfrm>
            <a:off x="1238250" y="1159042"/>
            <a:ext cx="9658350" cy="5010150"/>
          </a:xfrm>
        </p:spPr>
        <p:txBody>
          <a:bodyPr>
            <a:normAutofit/>
          </a:bodyPr>
          <a:lstStyle/>
          <a:p>
            <a:endParaRPr lang="en-US" sz="2000" dirty="0">
              <a:solidFill>
                <a:schemeClr val="bg1"/>
              </a:solidFill>
            </a:endParaRPr>
          </a:p>
        </p:txBody>
      </p:sp>
      <p:pic>
        <p:nvPicPr>
          <p:cNvPr id="5" name="Picture 4">
            <a:extLst>
              <a:ext uri="{FF2B5EF4-FFF2-40B4-BE49-F238E27FC236}">
                <a16:creationId xmlns:a16="http://schemas.microsoft.com/office/drawing/2014/main" id="{58FA663A-20D8-E70C-6402-4CC3A3CF8FE0}"/>
              </a:ext>
            </a:extLst>
          </p:cNvPr>
          <p:cNvPicPr>
            <a:picLocks noChangeAspect="1"/>
          </p:cNvPicPr>
          <p:nvPr/>
        </p:nvPicPr>
        <p:blipFill>
          <a:blip r:embed="rId6"/>
          <a:stretch>
            <a:fillRect/>
          </a:stretch>
        </p:blipFill>
        <p:spPr>
          <a:xfrm>
            <a:off x="3195232" y="1914313"/>
            <a:ext cx="5801535" cy="3029373"/>
          </a:xfrm>
          <a:prstGeom prst="rect">
            <a:avLst/>
          </a:prstGeom>
        </p:spPr>
      </p:pic>
      <p:pic>
        <p:nvPicPr>
          <p:cNvPr id="8" name="Audio 7">
            <a:hlinkClick r:id="" action="ppaction://media"/>
            <a:extLst>
              <a:ext uri="{FF2B5EF4-FFF2-40B4-BE49-F238E27FC236}">
                <a16:creationId xmlns:a16="http://schemas.microsoft.com/office/drawing/2014/main" id="{A49E8B8E-6A98-C033-5953-93FF6663D5C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66370361"/>
      </p:ext>
    </p:extLst>
  </p:cSld>
  <p:clrMapOvr>
    <a:masterClrMapping/>
  </p:clrMapOvr>
  <mc:AlternateContent xmlns:mc="http://schemas.openxmlformats.org/markup-compatibility/2006">
    <mc:Choice xmlns:p14="http://schemas.microsoft.com/office/powerpoint/2010/main" Requires="p14">
      <p:transition p14:dur="100" advTm="38513">
        <p:cut/>
      </p:transition>
    </mc:Choice>
    <mc:Fallback>
      <p:transition advTm="38513">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B88D028B-FEB6-E715-B62D-801139B71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E06FB-AF08-AE7C-411F-3B4D70F3B5D2}"/>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C0C32BF0-5502-8787-7146-68789CB4FB1D}"/>
              </a:ext>
            </a:extLst>
          </p:cNvPr>
          <p:cNvSpPr>
            <a:spLocks noGrp="1"/>
          </p:cNvSpPr>
          <p:nvPr>
            <p:ph type="subTitle" idx="1"/>
          </p:nvPr>
        </p:nvSpPr>
        <p:spPr>
          <a:xfrm>
            <a:off x="1238250" y="1159042"/>
            <a:ext cx="9658350" cy="5010150"/>
          </a:xfrm>
        </p:spPr>
        <p:txBody>
          <a:bodyPr>
            <a:normAutofit/>
          </a:bodyPr>
          <a:lstStyle/>
          <a:p>
            <a:r>
              <a:rPr lang="en-US" sz="3000" dirty="0">
                <a:solidFill>
                  <a:schemeClr val="bg1"/>
                </a:solidFill>
              </a:rPr>
              <a:t>Q5.Watch time analysis</a:t>
            </a:r>
          </a:p>
          <a:p>
            <a:endParaRPr lang="en-IN" sz="2000" b="0" i="0" u="none" strike="noStrike" baseline="0" dirty="0">
              <a:solidFill>
                <a:schemeClr val="bg1"/>
              </a:solidFill>
              <a:latin typeface="Arial" panose="020B0604020202020204" pitchFamily="34" charset="0"/>
            </a:endParaRPr>
          </a:p>
          <a:p>
            <a:r>
              <a:rPr lang="en-IN" sz="2000" b="0" i="0" u="none" strike="noStrike" baseline="0" dirty="0">
                <a:solidFill>
                  <a:schemeClr val="bg1"/>
                </a:solidFill>
                <a:latin typeface="Arial" panose="020B0604020202020204" pitchFamily="34" charset="0"/>
              </a:rPr>
              <a:t> </a:t>
            </a:r>
          </a:p>
          <a:p>
            <a:r>
              <a:rPr lang="en-US" sz="2000" b="0" i="0" u="none" strike="noStrike" baseline="0" dirty="0">
                <a:solidFill>
                  <a:schemeClr val="bg1"/>
                </a:solidFill>
                <a:latin typeface="Arial" panose="020B0604020202020204" pitchFamily="34" charset="0"/>
              </a:rPr>
              <a:t>What is the average watch time for </a:t>
            </a:r>
            <a:r>
              <a:rPr lang="en-US" sz="2000" b="0" i="0" u="none" strike="noStrike" baseline="0" dirty="0" err="1">
                <a:solidFill>
                  <a:schemeClr val="bg1"/>
                </a:solidFill>
                <a:latin typeface="Arial" panose="020B0604020202020204" pitchFamily="34" charset="0"/>
              </a:rPr>
              <a:t>LioCinema</a:t>
            </a:r>
            <a:r>
              <a:rPr lang="en-US" sz="2000" b="0" i="0" u="none" strike="noStrike" baseline="0" dirty="0">
                <a:solidFill>
                  <a:schemeClr val="bg1"/>
                </a:solidFill>
                <a:latin typeface="Arial" panose="020B0604020202020204" pitchFamily="34" charset="0"/>
              </a:rPr>
              <a:t> vs. </a:t>
            </a:r>
            <a:r>
              <a:rPr lang="en-US" sz="2000" b="0" i="0" u="none" strike="noStrike" baseline="0" dirty="0" err="1">
                <a:solidFill>
                  <a:schemeClr val="bg1"/>
                </a:solidFill>
                <a:latin typeface="Arial" panose="020B0604020202020204" pitchFamily="34" charset="0"/>
              </a:rPr>
              <a:t>Jotstar</a:t>
            </a:r>
            <a:r>
              <a:rPr lang="en-US" sz="2000" b="0" i="0" u="none" strike="noStrike" baseline="0" dirty="0">
                <a:solidFill>
                  <a:schemeClr val="bg1"/>
                </a:solidFill>
                <a:latin typeface="Arial" panose="020B0604020202020204" pitchFamily="34" charset="0"/>
              </a:rPr>
              <a:t> during the analysis period? How do these compare by city tier and device type? </a:t>
            </a:r>
          </a:p>
        </p:txBody>
      </p:sp>
      <p:pic>
        <p:nvPicPr>
          <p:cNvPr id="6" name="Audio 5">
            <a:hlinkClick r:id="" action="ppaction://media"/>
            <a:extLst>
              <a:ext uri="{FF2B5EF4-FFF2-40B4-BE49-F238E27FC236}">
                <a16:creationId xmlns:a16="http://schemas.microsoft.com/office/drawing/2014/main" id="{2DD2A654-8882-938E-736D-5F0F0A536E4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01190637"/>
      </p:ext>
    </p:extLst>
  </p:cSld>
  <p:clrMapOvr>
    <a:masterClrMapping/>
  </p:clrMapOvr>
  <mc:AlternateContent xmlns:mc="http://schemas.openxmlformats.org/markup-compatibility/2006">
    <mc:Choice xmlns:p14="http://schemas.microsoft.com/office/powerpoint/2010/main" Requires="p14">
      <p:transition p14:dur="100" advTm="4229">
        <p:cut/>
      </p:transition>
    </mc:Choice>
    <mc:Fallback>
      <p:transition advTm="4229">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F9D79970-7C10-E19B-7666-91DAB164B7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313466-1C88-3667-C815-A9CAB76E9490}"/>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F122E862-FB7F-A00B-FACD-DFE9FCDF6763}"/>
              </a:ext>
            </a:extLst>
          </p:cNvPr>
          <p:cNvSpPr>
            <a:spLocks noGrp="1"/>
          </p:cNvSpPr>
          <p:nvPr>
            <p:ph type="subTitle" idx="1"/>
          </p:nvPr>
        </p:nvSpPr>
        <p:spPr>
          <a:xfrm>
            <a:off x="1238250" y="1159042"/>
            <a:ext cx="9658350" cy="5010150"/>
          </a:xfrm>
        </p:spPr>
        <p:txBody>
          <a:bodyPr>
            <a:normAutofit/>
          </a:bodyPr>
          <a:lstStyle/>
          <a:p>
            <a:endParaRPr lang="en-US" sz="2000" b="0" i="0" u="none" strike="noStrike" baseline="0" dirty="0">
              <a:solidFill>
                <a:schemeClr val="bg1"/>
              </a:solidFill>
              <a:latin typeface="Arial" panose="020B0604020202020204" pitchFamily="34" charset="0"/>
            </a:endParaRPr>
          </a:p>
        </p:txBody>
      </p:sp>
      <p:pic>
        <p:nvPicPr>
          <p:cNvPr id="5" name="Picture 4">
            <a:extLst>
              <a:ext uri="{FF2B5EF4-FFF2-40B4-BE49-F238E27FC236}">
                <a16:creationId xmlns:a16="http://schemas.microsoft.com/office/drawing/2014/main" id="{8EB97E57-F0A3-271F-0E48-F5E46851E43F}"/>
              </a:ext>
            </a:extLst>
          </p:cNvPr>
          <p:cNvPicPr>
            <a:picLocks noChangeAspect="1"/>
          </p:cNvPicPr>
          <p:nvPr/>
        </p:nvPicPr>
        <p:blipFill>
          <a:blip r:embed="rId6"/>
          <a:stretch>
            <a:fillRect/>
          </a:stretch>
        </p:blipFill>
        <p:spPr>
          <a:xfrm>
            <a:off x="1394756" y="1030532"/>
            <a:ext cx="9402487" cy="1047896"/>
          </a:xfrm>
          <a:prstGeom prst="rect">
            <a:avLst/>
          </a:prstGeom>
        </p:spPr>
      </p:pic>
      <p:pic>
        <p:nvPicPr>
          <p:cNvPr id="7" name="Picture 6">
            <a:extLst>
              <a:ext uri="{FF2B5EF4-FFF2-40B4-BE49-F238E27FC236}">
                <a16:creationId xmlns:a16="http://schemas.microsoft.com/office/drawing/2014/main" id="{645C0189-5053-727D-AB7A-1B7A35ECA8B8}"/>
              </a:ext>
            </a:extLst>
          </p:cNvPr>
          <p:cNvPicPr>
            <a:picLocks noChangeAspect="1"/>
          </p:cNvPicPr>
          <p:nvPr/>
        </p:nvPicPr>
        <p:blipFill>
          <a:blip r:embed="rId7"/>
          <a:stretch>
            <a:fillRect/>
          </a:stretch>
        </p:blipFill>
        <p:spPr>
          <a:xfrm>
            <a:off x="3206924" y="2530336"/>
            <a:ext cx="5778150" cy="2496615"/>
          </a:xfrm>
          <a:prstGeom prst="rect">
            <a:avLst/>
          </a:prstGeom>
        </p:spPr>
      </p:pic>
      <p:pic>
        <p:nvPicPr>
          <p:cNvPr id="11" name="Audio 10">
            <a:hlinkClick r:id="" action="ppaction://media"/>
            <a:extLst>
              <a:ext uri="{FF2B5EF4-FFF2-40B4-BE49-F238E27FC236}">
                <a16:creationId xmlns:a16="http://schemas.microsoft.com/office/drawing/2014/main" id="{713678F0-688A-780E-054F-88A3923818F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54149604"/>
      </p:ext>
    </p:extLst>
  </p:cSld>
  <p:clrMapOvr>
    <a:masterClrMapping/>
  </p:clrMapOvr>
  <mc:AlternateContent xmlns:mc="http://schemas.openxmlformats.org/markup-compatibility/2006">
    <mc:Choice xmlns:p14="http://schemas.microsoft.com/office/powerpoint/2010/main" Requires="p14">
      <p:transition p14:dur="100" advTm="33184">
        <p:cut/>
      </p:transition>
    </mc:Choice>
    <mc:Fallback>
      <p:transition advTm="33184">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636CFA9D-E106-108F-A612-D196ECE42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25CDFE-9EBC-B3F8-79B0-CB69F0A958F6}"/>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4714906C-2107-CB05-AB3B-EF65F9F2D1CB}"/>
              </a:ext>
            </a:extLst>
          </p:cNvPr>
          <p:cNvSpPr>
            <a:spLocks noGrp="1"/>
          </p:cNvSpPr>
          <p:nvPr>
            <p:ph type="subTitle" idx="1"/>
          </p:nvPr>
        </p:nvSpPr>
        <p:spPr>
          <a:xfrm>
            <a:off x="1238250" y="1159042"/>
            <a:ext cx="9658350" cy="5010150"/>
          </a:xfrm>
        </p:spPr>
        <p:txBody>
          <a:bodyPr>
            <a:normAutofit/>
          </a:bodyPr>
          <a:lstStyle/>
          <a:p>
            <a:endParaRPr lang="en-US" sz="2000" b="0" i="0" u="none" strike="noStrike" baseline="0" dirty="0">
              <a:solidFill>
                <a:schemeClr val="bg1"/>
              </a:solidFill>
              <a:latin typeface="Arial" panose="020B0604020202020204" pitchFamily="34" charset="0"/>
            </a:endParaRPr>
          </a:p>
        </p:txBody>
      </p:sp>
      <p:pic>
        <p:nvPicPr>
          <p:cNvPr id="9" name="Picture 8">
            <a:extLst>
              <a:ext uri="{FF2B5EF4-FFF2-40B4-BE49-F238E27FC236}">
                <a16:creationId xmlns:a16="http://schemas.microsoft.com/office/drawing/2014/main" id="{2691F282-32F8-C1DE-1C18-A3731413FC2F}"/>
              </a:ext>
            </a:extLst>
          </p:cNvPr>
          <p:cNvPicPr>
            <a:picLocks noChangeAspect="1"/>
          </p:cNvPicPr>
          <p:nvPr/>
        </p:nvPicPr>
        <p:blipFill>
          <a:blip r:embed="rId6"/>
          <a:stretch>
            <a:fillRect/>
          </a:stretch>
        </p:blipFill>
        <p:spPr>
          <a:xfrm>
            <a:off x="684631" y="1808201"/>
            <a:ext cx="5649113" cy="3077004"/>
          </a:xfrm>
          <a:prstGeom prst="rect">
            <a:avLst/>
          </a:prstGeom>
        </p:spPr>
      </p:pic>
      <p:pic>
        <p:nvPicPr>
          <p:cNvPr id="6" name="Picture 5">
            <a:extLst>
              <a:ext uri="{FF2B5EF4-FFF2-40B4-BE49-F238E27FC236}">
                <a16:creationId xmlns:a16="http://schemas.microsoft.com/office/drawing/2014/main" id="{514E5438-B3CE-929B-F688-0C34D0EA0B1D}"/>
              </a:ext>
            </a:extLst>
          </p:cNvPr>
          <p:cNvPicPr>
            <a:picLocks noChangeAspect="1"/>
          </p:cNvPicPr>
          <p:nvPr/>
        </p:nvPicPr>
        <p:blipFill>
          <a:blip r:embed="rId7"/>
          <a:stretch>
            <a:fillRect/>
          </a:stretch>
        </p:blipFill>
        <p:spPr>
          <a:xfrm>
            <a:off x="7057565" y="1232209"/>
            <a:ext cx="3296110" cy="4667901"/>
          </a:xfrm>
          <a:prstGeom prst="rect">
            <a:avLst/>
          </a:prstGeom>
        </p:spPr>
      </p:pic>
      <p:pic>
        <p:nvPicPr>
          <p:cNvPr id="8" name="Audio 7">
            <a:hlinkClick r:id="" action="ppaction://media"/>
            <a:extLst>
              <a:ext uri="{FF2B5EF4-FFF2-40B4-BE49-F238E27FC236}">
                <a16:creationId xmlns:a16="http://schemas.microsoft.com/office/drawing/2014/main" id="{9F107E1C-720B-4DB7-27C9-6B84D47B59A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74080010"/>
      </p:ext>
    </p:extLst>
  </p:cSld>
  <p:clrMapOvr>
    <a:masterClrMapping/>
  </p:clrMapOvr>
  <mc:AlternateContent xmlns:mc="http://schemas.openxmlformats.org/markup-compatibility/2006">
    <mc:Choice xmlns:p14="http://schemas.microsoft.com/office/powerpoint/2010/main" Requires="p14">
      <p:transition p14:dur="100" advTm="31363">
        <p:cut/>
      </p:transition>
    </mc:Choice>
    <mc:Fallback>
      <p:transition advTm="31363">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7609D58C-0DEF-3EC8-920E-E048A10B5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0DAA3A-953B-ECC5-EE04-471C42A9073C}"/>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AA5C1F82-FE06-136F-AC3B-78CA407CA9DC}"/>
              </a:ext>
            </a:extLst>
          </p:cNvPr>
          <p:cNvSpPr>
            <a:spLocks noGrp="1"/>
          </p:cNvSpPr>
          <p:nvPr>
            <p:ph type="subTitle" idx="1"/>
          </p:nvPr>
        </p:nvSpPr>
        <p:spPr>
          <a:xfrm>
            <a:off x="1238250" y="1159042"/>
            <a:ext cx="9658350" cy="5010150"/>
          </a:xfrm>
        </p:spPr>
        <p:txBody>
          <a:bodyPr>
            <a:normAutofit/>
          </a:bodyPr>
          <a:lstStyle/>
          <a:p>
            <a:endParaRPr lang="en-US" sz="2000" b="0" i="0" u="none" strike="noStrike" baseline="0" dirty="0">
              <a:solidFill>
                <a:schemeClr val="bg1"/>
              </a:solidFill>
              <a:latin typeface="Arial" panose="020B0604020202020204" pitchFamily="34" charset="0"/>
            </a:endParaRPr>
          </a:p>
        </p:txBody>
      </p:sp>
      <p:pic>
        <p:nvPicPr>
          <p:cNvPr id="5" name="Picture 4">
            <a:extLst>
              <a:ext uri="{FF2B5EF4-FFF2-40B4-BE49-F238E27FC236}">
                <a16:creationId xmlns:a16="http://schemas.microsoft.com/office/drawing/2014/main" id="{CA6AD51A-742A-41E3-6B58-AAB2692CB303}"/>
              </a:ext>
            </a:extLst>
          </p:cNvPr>
          <p:cNvPicPr>
            <a:picLocks noChangeAspect="1"/>
          </p:cNvPicPr>
          <p:nvPr/>
        </p:nvPicPr>
        <p:blipFill>
          <a:blip r:embed="rId6"/>
          <a:srcRect t="8769" r="1307" b="45717"/>
          <a:stretch/>
        </p:blipFill>
        <p:spPr>
          <a:xfrm>
            <a:off x="1714961" y="2627644"/>
            <a:ext cx="3751342" cy="2120202"/>
          </a:xfrm>
          <a:prstGeom prst="rect">
            <a:avLst/>
          </a:prstGeom>
        </p:spPr>
      </p:pic>
      <p:pic>
        <p:nvPicPr>
          <p:cNvPr id="8" name="Picture 7">
            <a:extLst>
              <a:ext uri="{FF2B5EF4-FFF2-40B4-BE49-F238E27FC236}">
                <a16:creationId xmlns:a16="http://schemas.microsoft.com/office/drawing/2014/main" id="{19106C69-2904-CDA8-5A1E-43188D5BCFA7}"/>
              </a:ext>
            </a:extLst>
          </p:cNvPr>
          <p:cNvPicPr>
            <a:picLocks noChangeAspect="1"/>
          </p:cNvPicPr>
          <p:nvPr/>
        </p:nvPicPr>
        <p:blipFill>
          <a:blip r:embed="rId6"/>
          <a:srcRect t="55554" r="1307"/>
          <a:stretch/>
        </p:blipFill>
        <p:spPr>
          <a:xfrm>
            <a:off x="5867400" y="2627644"/>
            <a:ext cx="3751343" cy="2070442"/>
          </a:xfrm>
          <a:prstGeom prst="rect">
            <a:avLst/>
          </a:prstGeom>
        </p:spPr>
      </p:pic>
      <p:pic>
        <p:nvPicPr>
          <p:cNvPr id="9" name="Audio 8">
            <a:hlinkClick r:id="" action="ppaction://media"/>
            <a:extLst>
              <a:ext uri="{FF2B5EF4-FFF2-40B4-BE49-F238E27FC236}">
                <a16:creationId xmlns:a16="http://schemas.microsoft.com/office/drawing/2014/main" id="{4F641AC6-9CC9-33A6-5040-70B440EDCED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45195053"/>
      </p:ext>
    </p:extLst>
  </p:cSld>
  <p:clrMapOvr>
    <a:masterClrMapping/>
  </p:clrMapOvr>
  <mc:AlternateContent xmlns:mc="http://schemas.openxmlformats.org/markup-compatibility/2006">
    <mc:Choice xmlns:p14="http://schemas.microsoft.com/office/powerpoint/2010/main" Requires="p14">
      <p:transition p14:dur="100" advTm="20586">
        <p:cut/>
      </p:transition>
    </mc:Choice>
    <mc:Fallback>
      <p:transition advTm="20586">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F45CE0F2-9D36-B340-D1B5-722CF4DBA7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4E2B92-9474-C817-4E49-36950635E42D}"/>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78624AC5-21AB-1696-D683-DC8F91AE4C34}"/>
              </a:ext>
            </a:extLst>
          </p:cNvPr>
          <p:cNvSpPr>
            <a:spLocks noGrp="1"/>
          </p:cNvSpPr>
          <p:nvPr>
            <p:ph type="subTitle" idx="1"/>
          </p:nvPr>
        </p:nvSpPr>
        <p:spPr>
          <a:xfrm>
            <a:off x="1238250" y="1159042"/>
            <a:ext cx="9658350" cy="5010150"/>
          </a:xfrm>
        </p:spPr>
        <p:txBody>
          <a:bodyPr>
            <a:normAutofit/>
          </a:bodyPr>
          <a:lstStyle/>
          <a:p>
            <a:r>
              <a:rPr lang="en-US" sz="3000" dirty="0">
                <a:solidFill>
                  <a:schemeClr val="bg1"/>
                </a:solidFill>
              </a:rPr>
              <a:t>Q6. Inactivity correlation</a:t>
            </a:r>
          </a:p>
          <a:p>
            <a:endParaRPr lang="en-IN" sz="2000" b="0" i="0" u="none" strike="noStrike" baseline="0" dirty="0">
              <a:solidFill>
                <a:schemeClr val="bg1"/>
              </a:solidFill>
              <a:latin typeface="Arial" panose="020B0604020202020204" pitchFamily="34" charset="0"/>
            </a:endParaRPr>
          </a:p>
          <a:p>
            <a:r>
              <a:rPr lang="en-IN" sz="2000" b="0" i="0" u="none" strike="noStrike" baseline="0" dirty="0">
                <a:solidFill>
                  <a:schemeClr val="bg1"/>
                </a:solidFill>
                <a:latin typeface="Arial" panose="020B0604020202020204" pitchFamily="34" charset="0"/>
              </a:rPr>
              <a:t> </a:t>
            </a:r>
          </a:p>
          <a:p>
            <a:pPr algn="l"/>
            <a:endParaRPr lang="en-IN" sz="1800" b="0" i="0" u="none" strike="noStrike" baseline="0" dirty="0">
              <a:solidFill>
                <a:srgbClr val="000000"/>
              </a:solidFill>
              <a:latin typeface="Arial" panose="020B0604020202020204" pitchFamily="34" charset="0"/>
            </a:endParaRPr>
          </a:p>
          <a:p>
            <a:r>
              <a:rPr lang="en-IN" sz="1800" b="0" i="0" u="none" strike="noStrike" baseline="0" dirty="0">
                <a:solidFill>
                  <a:srgbClr val="000000"/>
                </a:solidFill>
                <a:latin typeface="Arial" panose="020B0604020202020204" pitchFamily="34" charset="0"/>
              </a:rPr>
              <a:t> </a:t>
            </a:r>
          </a:p>
          <a:p>
            <a:pPr algn="l"/>
            <a:r>
              <a:rPr lang="en-US" sz="2000" b="0" i="0" u="none" strike="noStrike" baseline="0" dirty="0">
                <a:solidFill>
                  <a:schemeClr val="bg1"/>
                </a:solidFill>
                <a:latin typeface="Arial" panose="020B0604020202020204" pitchFamily="34" charset="0"/>
              </a:rPr>
              <a:t>How do inactivity patterns correlate with total watch time or average watch time? Are less engaged users more likely to become inactive? </a:t>
            </a:r>
          </a:p>
        </p:txBody>
      </p:sp>
      <p:pic>
        <p:nvPicPr>
          <p:cNvPr id="6" name="Audio 5">
            <a:hlinkClick r:id="" action="ppaction://media"/>
            <a:extLst>
              <a:ext uri="{FF2B5EF4-FFF2-40B4-BE49-F238E27FC236}">
                <a16:creationId xmlns:a16="http://schemas.microsoft.com/office/drawing/2014/main" id="{0708E362-B06A-4959-E209-B87BC989A58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94945949"/>
      </p:ext>
    </p:extLst>
  </p:cSld>
  <p:clrMapOvr>
    <a:masterClrMapping/>
  </p:clrMapOvr>
  <mc:AlternateContent xmlns:mc="http://schemas.openxmlformats.org/markup-compatibility/2006">
    <mc:Choice xmlns:p14="http://schemas.microsoft.com/office/powerpoint/2010/main" Requires="p14">
      <p:transition p14:dur="100" advTm="4019">
        <p:cut/>
      </p:transition>
    </mc:Choice>
    <mc:Fallback>
      <p:transition advTm="4019">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4BC1F02D-0BA0-93DF-FB2B-EF57668F16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7E1ECD-5835-013F-F81E-3DF855FFEBF1}"/>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Problem Statement</a:t>
            </a:r>
            <a:endParaRPr lang="en-IN" sz="4000" dirty="0">
              <a:solidFill>
                <a:schemeClr val="bg1"/>
              </a:solidFill>
            </a:endParaRPr>
          </a:p>
        </p:txBody>
      </p:sp>
      <p:sp>
        <p:nvSpPr>
          <p:cNvPr id="3" name="Subtitle 2">
            <a:extLst>
              <a:ext uri="{FF2B5EF4-FFF2-40B4-BE49-F238E27FC236}">
                <a16:creationId xmlns:a16="http://schemas.microsoft.com/office/drawing/2014/main" id="{76DA0B88-9BA7-4A75-4B64-FB9BF5DF2553}"/>
              </a:ext>
            </a:extLst>
          </p:cNvPr>
          <p:cNvSpPr>
            <a:spLocks noGrp="1"/>
          </p:cNvSpPr>
          <p:nvPr>
            <p:ph type="subTitle" idx="1"/>
          </p:nvPr>
        </p:nvSpPr>
        <p:spPr>
          <a:xfrm>
            <a:off x="1238250" y="1159042"/>
            <a:ext cx="9658350" cy="5010150"/>
          </a:xfrm>
        </p:spPr>
        <p:txBody>
          <a:bodyPr>
            <a:normAutofit/>
          </a:bodyPr>
          <a:lstStyle/>
          <a:p>
            <a:pPr marL="285750" indent="-285750" algn="l">
              <a:buFont typeface="Arial" panose="020B0604020202020204" pitchFamily="34" charset="0"/>
              <a:buChar char="•"/>
            </a:pPr>
            <a:r>
              <a:rPr lang="en-US" sz="1600" b="0" i="0" dirty="0">
                <a:solidFill>
                  <a:schemeClr val="bg1"/>
                </a:solidFill>
                <a:effectLst/>
                <a:latin typeface="Manrope"/>
              </a:rPr>
              <a:t>Lio, a leading telecommunications provider in India, is planning a strategic merger with </a:t>
            </a:r>
            <a:r>
              <a:rPr lang="en-US" sz="1600" b="0" i="0" dirty="0" err="1">
                <a:solidFill>
                  <a:schemeClr val="bg1"/>
                </a:solidFill>
                <a:effectLst/>
                <a:latin typeface="Manrope"/>
              </a:rPr>
              <a:t>Jotstar</a:t>
            </a:r>
            <a:r>
              <a:rPr lang="en-US" sz="1600" b="0" i="0" dirty="0">
                <a:solidFill>
                  <a:schemeClr val="bg1"/>
                </a:solidFill>
                <a:effectLst/>
                <a:latin typeface="Manrope"/>
              </a:rPr>
              <a:t>, one of the country’s most prominent streaming platforms. This potential partnership aims to combine </a:t>
            </a:r>
            <a:r>
              <a:rPr lang="en-US" sz="1600" b="0" i="0" dirty="0" err="1">
                <a:solidFill>
                  <a:schemeClr val="bg1"/>
                </a:solidFill>
                <a:effectLst/>
                <a:latin typeface="Manrope"/>
              </a:rPr>
              <a:t>LioCinema’s</a:t>
            </a:r>
            <a:r>
              <a:rPr lang="en-US" sz="1600" b="0" i="0" dirty="0">
                <a:solidFill>
                  <a:schemeClr val="bg1"/>
                </a:solidFill>
                <a:effectLst/>
                <a:latin typeface="Manrope"/>
              </a:rPr>
              <a:t> expansive subscriber base and </a:t>
            </a:r>
            <a:r>
              <a:rPr lang="en-US" sz="1600" b="0" i="0" dirty="0" err="1">
                <a:solidFill>
                  <a:schemeClr val="bg1"/>
                </a:solidFill>
                <a:effectLst/>
                <a:latin typeface="Manrope"/>
              </a:rPr>
              <a:t>Jotstar’s</a:t>
            </a:r>
            <a:r>
              <a:rPr lang="en-US" sz="1600" b="0" i="0" dirty="0">
                <a:solidFill>
                  <a:schemeClr val="bg1"/>
                </a:solidFill>
                <a:effectLst/>
                <a:latin typeface="Manrope"/>
              </a:rPr>
              <a:t> diverse content library to revolutionize digital streaming in India.  </a:t>
            </a:r>
          </a:p>
          <a:p>
            <a:pPr algn="l"/>
            <a:endParaRPr lang="en-US" sz="1600" dirty="0">
              <a:solidFill>
                <a:schemeClr val="bg1"/>
              </a:solidFill>
              <a:latin typeface="Manrope"/>
            </a:endParaRPr>
          </a:p>
          <a:p>
            <a:pPr marL="285750" indent="-285750" algn="l">
              <a:buFont typeface="Arial" panose="020B0604020202020204" pitchFamily="34" charset="0"/>
              <a:buChar char="•"/>
            </a:pPr>
            <a:r>
              <a:rPr lang="en-US" sz="1600" dirty="0">
                <a:solidFill>
                  <a:schemeClr val="bg1"/>
                </a:solidFill>
                <a:latin typeface="Manrope"/>
              </a:rPr>
              <a:t>Merger goal:  Combine Lio Cinema’s subscriber base &amp; </a:t>
            </a:r>
            <a:r>
              <a:rPr lang="en-US" sz="1600" dirty="0" err="1">
                <a:solidFill>
                  <a:schemeClr val="bg1"/>
                </a:solidFill>
                <a:latin typeface="Manrope"/>
              </a:rPr>
              <a:t>Jotstar’s</a:t>
            </a:r>
            <a:r>
              <a:rPr lang="en-US" sz="1600" dirty="0">
                <a:solidFill>
                  <a:schemeClr val="bg1"/>
                </a:solidFill>
                <a:latin typeface="Manrope"/>
              </a:rPr>
              <a:t> content library.</a:t>
            </a:r>
          </a:p>
          <a:p>
            <a:pPr marL="285750" indent="-285750" algn="l">
              <a:buFont typeface="Arial" panose="020B0604020202020204" pitchFamily="34" charset="0"/>
              <a:buChar char="•"/>
            </a:pPr>
            <a:r>
              <a:rPr lang="en-US" sz="1600" b="0" i="0" dirty="0">
                <a:solidFill>
                  <a:schemeClr val="bg1"/>
                </a:solidFill>
                <a:effectLst/>
                <a:latin typeface="Manrope"/>
              </a:rPr>
              <a:t>Objective: Analyze platform performance, user behavior,</a:t>
            </a:r>
            <a:r>
              <a:rPr lang="en-US" sz="1600" dirty="0">
                <a:solidFill>
                  <a:schemeClr val="bg1"/>
                </a:solidFill>
                <a:latin typeface="Manrope"/>
              </a:rPr>
              <a:t> and trends from January 2024 to November 2024.</a:t>
            </a:r>
          </a:p>
          <a:p>
            <a:pPr marL="285750" indent="-285750" algn="l">
              <a:buFont typeface="Arial" panose="020B0604020202020204" pitchFamily="34" charset="0"/>
              <a:buChar char="•"/>
            </a:pPr>
            <a:r>
              <a:rPr lang="en-US" sz="1600" b="0" i="0" dirty="0">
                <a:solidFill>
                  <a:schemeClr val="bg1"/>
                </a:solidFill>
                <a:effectLst/>
                <a:latin typeface="Manrope"/>
              </a:rPr>
              <a:t>Key f</a:t>
            </a:r>
            <a:r>
              <a:rPr lang="en-US" sz="1600" dirty="0">
                <a:solidFill>
                  <a:schemeClr val="bg1"/>
                </a:solidFill>
                <a:latin typeface="Manrope"/>
              </a:rPr>
              <a:t>ocus areas:</a:t>
            </a:r>
          </a:p>
          <a:p>
            <a:pPr marL="742950" lvl="1" indent="-285750" algn="l">
              <a:buFont typeface="Arial" panose="020B0604020202020204" pitchFamily="34" charset="0"/>
              <a:buChar char="•"/>
            </a:pPr>
            <a:r>
              <a:rPr lang="en-US" sz="1600" b="0" i="0" dirty="0">
                <a:solidFill>
                  <a:schemeClr val="bg1"/>
                </a:solidFill>
                <a:effectLst/>
                <a:latin typeface="Manrope"/>
              </a:rPr>
              <a:t>C</a:t>
            </a:r>
            <a:r>
              <a:rPr lang="en-US" sz="1600" dirty="0">
                <a:solidFill>
                  <a:schemeClr val="bg1"/>
                </a:solidFill>
                <a:latin typeface="Manrope"/>
              </a:rPr>
              <a:t>ontent consumption patterns</a:t>
            </a:r>
          </a:p>
          <a:p>
            <a:pPr marL="742950" lvl="1" indent="-285750" algn="l">
              <a:buFont typeface="Arial" panose="020B0604020202020204" pitchFamily="34" charset="0"/>
              <a:buChar char="•"/>
            </a:pPr>
            <a:r>
              <a:rPr lang="en-US" sz="1600" b="0" i="0" dirty="0">
                <a:solidFill>
                  <a:schemeClr val="bg1"/>
                </a:solidFill>
                <a:effectLst/>
                <a:latin typeface="Manrope"/>
              </a:rPr>
              <a:t>Subscriber growth and inactivity</a:t>
            </a:r>
            <a:endParaRPr lang="en-US" sz="1600" dirty="0">
              <a:solidFill>
                <a:schemeClr val="bg1"/>
              </a:solidFill>
              <a:latin typeface="Manrope"/>
            </a:endParaRPr>
          </a:p>
          <a:p>
            <a:pPr marL="742950" lvl="1" indent="-285750" algn="l">
              <a:buFont typeface="Arial" panose="020B0604020202020204" pitchFamily="34" charset="0"/>
              <a:buChar char="•"/>
            </a:pPr>
            <a:r>
              <a:rPr lang="en-US" sz="1600" dirty="0">
                <a:solidFill>
                  <a:schemeClr val="bg1"/>
                </a:solidFill>
                <a:latin typeface="Manrope"/>
              </a:rPr>
              <a:t>Upgrade and downgrade trends</a:t>
            </a:r>
          </a:p>
          <a:p>
            <a:pPr marL="742950" lvl="1" indent="-285750" algn="l">
              <a:buFont typeface="Arial" panose="020B0604020202020204" pitchFamily="34" charset="0"/>
              <a:buChar char="•"/>
            </a:pPr>
            <a:r>
              <a:rPr lang="en-US" sz="1600" b="0" i="0" dirty="0">
                <a:solidFill>
                  <a:schemeClr val="bg1"/>
                </a:solidFill>
                <a:effectLst/>
                <a:latin typeface="Manrope"/>
              </a:rPr>
              <a:t>Revenue insights</a:t>
            </a:r>
          </a:p>
          <a:p>
            <a:pPr marL="285750" indent="-285750" algn="l">
              <a:buFont typeface="Arial" panose="020B0604020202020204" pitchFamily="34" charset="0"/>
              <a:buChar char="•"/>
            </a:pPr>
            <a:r>
              <a:rPr lang="en-US" sz="1600" dirty="0">
                <a:solidFill>
                  <a:schemeClr val="bg1"/>
                </a:solidFill>
                <a:latin typeface="Manrope"/>
              </a:rPr>
              <a:t>Outcome: Use data-driven insights to optimize content strategies and make informed decisions post-merger.</a:t>
            </a:r>
          </a:p>
          <a:p>
            <a:pPr algn="l"/>
            <a:endParaRPr lang="en-US" sz="1600" b="0" i="0" dirty="0">
              <a:solidFill>
                <a:schemeClr val="bg1"/>
              </a:solidFill>
              <a:effectLst/>
              <a:latin typeface="Manrope"/>
            </a:endParaRPr>
          </a:p>
          <a:p>
            <a:pPr algn="l"/>
            <a:endParaRPr lang="en-US" sz="1600" dirty="0">
              <a:solidFill>
                <a:schemeClr val="bg1"/>
              </a:solidFill>
              <a:latin typeface="Manrope"/>
            </a:endParaRPr>
          </a:p>
          <a:p>
            <a:pPr algn="l"/>
            <a:endParaRPr lang="en-US" sz="2000" dirty="0">
              <a:solidFill>
                <a:schemeClr val="bg1"/>
              </a:solidFill>
            </a:endParaRPr>
          </a:p>
        </p:txBody>
      </p:sp>
      <p:pic>
        <p:nvPicPr>
          <p:cNvPr id="4" name="Audio 3">
            <a:hlinkClick r:id="" action="ppaction://media"/>
            <a:extLst>
              <a:ext uri="{FF2B5EF4-FFF2-40B4-BE49-F238E27FC236}">
                <a16:creationId xmlns:a16="http://schemas.microsoft.com/office/drawing/2014/main" id="{0028852A-001E-98D6-A9D7-16AE87BB37A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5237505"/>
      </p:ext>
    </p:extLst>
  </p:cSld>
  <p:clrMapOvr>
    <a:masterClrMapping/>
  </p:clrMapOvr>
  <mc:AlternateContent xmlns:mc="http://schemas.openxmlformats.org/markup-compatibility/2006">
    <mc:Choice xmlns:p14="http://schemas.microsoft.com/office/powerpoint/2010/main" Requires="p14">
      <p:transition p14:dur="100" advTm="48432">
        <p:cut/>
      </p:transition>
    </mc:Choice>
    <mc:Fallback>
      <p:transition advTm="48432">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ABF5DDBC-D491-B3DB-45C5-F147A54D65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ACFCCB-3555-7078-FB01-4CB85790994A}"/>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E6540490-046C-4321-360D-993D3EC349C0}"/>
              </a:ext>
            </a:extLst>
          </p:cNvPr>
          <p:cNvSpPr>
            <a:spLocks noGrp="1"/>
          </p:cNvSpPr>
          <p:nvPr>
            <p:ph type="subTitle" idx="1"/>
          </p:nvPr>
        </p:nvSpPr>
        <p:spPr>
          <a:xfrm>
            <a:off x="1238250" y="1159042"/>
            <a:ext cx="9658350" cy="5010150"/>
          </a:xfrm>
        </p:spPr>
        <p:txBody>
          <a:bodyPr>
            <a:normAutofit/>
          </a:bodyPr>
          <a:lstStyle/>
          <a:p>
            <a:endParaRPr lang="en-US" sz="2000" b="0" i="0" u="none" strike="noStrike" baseline="0" dirty="0">
              <a:solidFill>
                <a:schemeClr val="bg1"/>
              </a:solidFill>
              <a:latin typeface="Arial" panose="020B0604020202020204" pitchFamily="34" charset="0"/>
            </a:endParaRPr>
          </a:p>
        </p:txBody>
      </p:sp>
      <p:pic>
        <p:nvPicPr>
          <p:cNvPr id="5" name="Picture 4">
            <a:extLst>
              <a:ext uri="{FF2B5EF4-FFF2-40B4-BE49-F238E27FC236}">
                <a16:creationId xmlns:a16="http://schemas.microsoft.com/office/drawing/2014/main" id="{5B557CA3-9E5F-43B4-F816-CE365ED2A27B}"/>
              </a:ext>
            </a:extLst>
          </p:cNvPr>
          <p:cNvPicPr>
            <a:picLocks noChangeAspect="1"/>
          </p:cNvPicPr>
          <p:nvPr/>
        </p:nvPicPr>
        <p:blipFill>
          <a:blip r:embed="rId6"/>
          <a:stretch>
            <a:fillRect/>
          </a:stretch>
        </p:blipFill>
        <p:spPr>
          <a:xfrm>
            <a:off x="3566759" y="1990524"/>
            <a:ext cx="5058481" cy="2876951"/>
          </a:xfrm>
          <a:prstGeom prst="rect">
            <a:avLst/>
          </a:prstGeom>
        </p:spPr>
      </p:pic>
      <p:pic>
        <p:nvPicPr>
          <p:cNvPr id="14" name="Audio 13">
            <a:hlinkClick r:id="" action="ppaction://media"/>
            <a:extLst>
              <a:ext uri="{FF2B5EF4-FFF2-40B4-BE49-F238E27FC236}">
                <a16:creationId xmlns:a16="http://schemas.microsoft.com/office/drawing/2014/main" id="{9DE05EBB-F81D-973E-64BA-109D6C38B41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37033799"/>
      </p:ext>
    </p:extLst>
  </p:cSld>
  <p:clrMapOvr>
    <a:masterClrMapping/>
  </p:clrMapOvr>
  <mc:AlternateContent xmlns:mc="http://schemas.openxmlformats.org/markup-compatibility/2006">
    <mc:Choice xmlns:p14="http://schemas.microsoft.com/office/powerpoint/2010/main" Requires="p14">
      <p:transition p14:dur="100" advTm="37719">
        <p:cut/>
      </p:transition>
    </mc:Choice>
    <mc:Fallback>
      <p:transition advTm="37719">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48A3239E-665F-46BF-547E-7B86F81551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D842A1-3D6E-FBB2-C0D9-1B23BE2B32DE}"/>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C36F432C-3F98-EA0B-2513-31BFC30B29F8}"/>
              </a:ext>
            </a:extLst>
          </p:cNvPr>
          <p:cNvSpPr>
            <a:spLocks noGrp="1"/>
          </p:cNvSpPr>
          <p:nvPr>
            <p:ph type="subTitle" idx="1"/>
          </p:nvPr>
        </p:nvSpPr>
        <p:spPr>
          <a:xfrm>
            <a:off x="1238250" y="1159042"/>
            <a:ext cx="9658350" cy="5010150"/>
          </a:xfrm>
        </p:spPr>
        <p:txBody>
          <a:bodyPr>
            <a:normAutofit/>
          </a:bodyPr>
          <a:lstStyle/>
          <a:p>
            <a:r>
              <a:rPr lang="en-US" sz="3000" dirty="0">
                <a:solidFill>
                  <a:schemeClr val="bg1"/>
                </a:solidFill>
              </a:rPr>
              <a:t>Q7. Downgrade trends</a:t>
            </a:r>
          </a:p>
          <a:p>
            <a:endParaRPr lang="en-IN" sz="2000" b="0" i="0" u="none" strike="noStrike" baseline="0" dirty="0">
              <a:solidFill>
                <a:schemeClr val="bg1"/>
              </a:solidFill>
              <a:latin typeface="Arial" panose="020B0604020202020204" pitchFamily="34" charset="0"/>
            </a:endParaRPr>
          </a:p>
          <a:p>
            <a:r>
              <a:rPr lang="en-IN" sz="2000" b="0" i="0" u="none" strike="noStrike" baseline="0" dirty="0">
                <a:solidFill>
                  <a:schemeClr val="bg1"/>
                </a:solidFill>
                <a:latin typeface="Arial" panose="020B0604020202020204" pitchFamily="34" charset="0"/>
              </a:rPr>
              <a:t> </a:t>
            </a:r>
          </a:p>
          <a:p>
            <a:pPr algn="l"/>
            <a:endParaRPr lang="en-IN" sz="1800" b="0" i="0" u="none" strike="noStrike" baseline="0" dirty="0">
              <a:solidFill>
                <a:srgbClr val="000000"/>
              </a:solidFill>
              <a:latin typeface="Arial" panose="020B0604020202020204" pitchFamily="34" charset="0"/>
            </a:endParaRPr>
          </a:p>
          <a:p>
            <a:r>
              <a:rPr lang="en-IN" sz="1800" b="0" i="0" u="none" strike="noStrike" baseline="0" dirty="0">
                <a:solidFill>
                  <a:srgbClr val="000000"/>
                </a:solidFill>
                <a:latin typeface="Arial" panose="020B0604020202020204" pitchFamily="34" charset="0"/>
              </a:rPr>
              <a:t> </a:t>
            </a:r>
          </a:p>
          <a:p>
            <a:pPr algn="l"/>
            <a:r>
              <a:rPr lang="en-US" sz="2000" b="0" i="0" u="none" strike="noStrike" baseline="0" dirty="0">
                <a:solidFill>
                  <a:schemeClr val="bg1"/>
                </a:solidFill>
                <a:latin typeface="Arial" panose="020B0604020202020204" pitchFamily="34" charset="0"/>
              </a:rPr>
              <a:t>How do downgrade trends differ between </a:t>
            </a:r>
            <a:r>
              <a:rPr lang="en-US" sz="2000" b="0" i="0" u="none" strike="noStrike" baseline="0" dirty="0" err="1">
                <a:solidFill>
                  <a:schemeClr val="bg1"/>
                </a:solidFill>
                <a:latin typeface="Arial" panose="020B0604020202020204" pitchFamily="34" charset="0"/>
              </a:rPr>
              <a:t>LioCinema</a:t>
            </a:r>
            <a:r>
              <a:rPr lang="en-US" sz="2000" b="0" i="0" u="none" strike="noStrike" baseline="0" dirty="0">
                <a:solidFill>
                  <a:schemeClr val="bg1"/>
                </a:solidFill>
                <a:latin typeface="Arial" panose="020B0604020202020204" pitchFamily="34" charset="0"/>
              </a:rPr>
              <a:t> and </a:t>
            </a:r>
            <a:r>
              <a:rPr lang="en-US" sz="2000" b="0" i="0" u="none" strike="noStrike" baseline="0" dirty="0" err="1">
                <a:solidFill>
                  <a:schemeClr val="bg1"/>
                </a:solidFill>
                <a:latin typeface="Arial" panose="020B0604020202020204" pitchFamily="34" charset="0"/>
              </a:rPr>
              <a:t>Jotstar</a:t>
            </a:r>
            <a:r>
              <a:rPr lang="en-US" sz="2000" b="0" i="0" u="none" strike="noStrike" baseline="0" dirty="0">
                <a:solidFill>
                  <a:schemeClr val="bg1"/>
                </a:solidFill>
                <a:latin typeface="Arial" panose="020B0604020202020204" pitchFamily="34" charset="0"/>
              </a:rPr>
              <a:t>? Are downgrades more prevalent on one platform compared to the other? </a:t>
            </a:r>
          </a:p>
        </p:txBody>
      </p:sp>
      <p:pic>
        <p:nvPicPr>
          <p:cNvPr id="6" name="Audio 5">
            <a:hlinkClick r:id="" action="ppaction://media"/>
            <a:extLst>
              <a:ext uri="{FF2B5EF4-FFF2-40B4-BE49-F238E27FC236}">
                <a16:creationId xmlns:a16="http://schemas.microsoft.com/office/drawing/2014/main" id="{BC1C9EDB-C6C5-9EB8-0DBC-8C0BA554343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74015068"/>
      </p:ext>
    </p:extLst>
  </p:cSld>
  <p:clrMapOvr>
    <a:masterClrMapping/>
  </p:clrMapOvr>
  <mc:AlternateContent xmlns:mc="http://schemas.openxmlformats.org/markup-compatibility/2006">
    <mc:Choice xmlns:p14="http://schemas.microsoft.com/office/powerpoint/2010/main" Requires="p14">
      <p:transition p14:dur="100" advTm="3488">
        <p:cut/>
      </p:transition>
    </mc:Choice>
    <mc:Fallback>
      <p:transition advTm="3488">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9C49AD98-9C0F-FD07-2D0A-F009DF3BD5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AFE6A1-87B9-7886-BFC0-6AE69AF0C917}"/>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65551947-95BE-79AF-40E2-063FEC93681A}"/>
              </a:ext>
            </a:extLst>
          </p:cNvPr>
          <p:cNvSpPr>
            <a:spLocks noGrp="1"/>
          </p:cNvSpPr>
          <p:nvPr>
            <p:ph type="subTitle" idx="1"/>
          </p:nvPr>
        </p:nvSpPr>
        <p:spPr>
          <a:xfrm>
            <a:off x="1238250" y="1159042"/>
            <a:ext cx="9658350" cy="5010150"/>
          </a:xfrm>
        </p:spPr>
        <p:txBody>
          <a:bodyPr>
            <a:normAutofit/>
          </a:bodyPr>
          <a:lstStyle/>
          <a:p>
            <a:endParaRPr lang="en-US" sz="2000" b="0" i="0" u="none" strike="noStrike" baseline="0" dirty="0">
              <a:solidFill>
                <a:schemeClr val="bg1"/>
              </a:solidFill>
              <a:latin typeface="Arial" panose="020B0604020202020204" pitchFamily="34" charset="0"/>
            </a:endParaRPr>
          </a:p>
        </p:txBody>
      </p:sp>
      <p:pic>
        <p:nvPicPr>
          <p:cNvPr id="5" name="Picture 4">
            <a:extLst>
              <a:ext uri="{FF2B5EF4-FFF2-40B4-BE49-F238E27FC236}">
                <a16:creationId xmlns:a16="http://schemas.microsoft.com/office/drawing/2014/main" id="{AF9B428D-AE0C-F516-1C06-B35CC6AC2F15}"/>
              </a:ext>
            </a:extLst>
          </p:cNvPr>
          <p:cNvPicPr>
            <a:picLocks noChangeAspect="1"/>
          </p:cNvPicPr>
          <p:nvPr/>
        </p:nvPicPr>
        <p:blipFill>
          <a:blip r:embed="rId6"/>
          <a:stretch>
            <a:fillRect/>
          </a:stretch>
        </p:blipFill>
        <p:spPr>
          <a:xfrm>
            <a:off x="2999943" y="2329474"/>
            <a:ext cx="6192114" cy="3077004"/>
          </a:xfrm>
          <a:prstGeom prst="rect">
            <a:avLst/>
          </a:prstGeom>
        </p:spPr>
      </p:pic>
      <p:pic>
        <p:nvPicPr>
          <p:cNvPr id="7" name="Picture 6">
            <a:extLst>
              <a:ext uri="{FF2B5EF4-FFF2-40B4-BE49-F238E27FC236}">
                <a16:creationId xmlns:a16="http://schemas.microsoft.com/office/drawing/2014/main" id="{23AEA190-14A7-D0EC-6A1B-B748113FAC8E}"/>
              </a:ext>
            </a:extLst>
          </p:cNvPr>
          <p:cNvPicPr>
            <a:picLocks noChangeAspect="1"/>
          </p:cNvPicPr>
          <p:nvPr/>
        </p:nvPicPr>
        <p:blipFill>
          <a:blip r:embed="rId7"/>
          <a:stretch>
            <a:fillRect/>
          </a:stretch>
        </p:blipFill>
        <p:spPr>
          <a:xfrm>
            <a:off x="4530273" y="1159042"/>
            <a:ext cx="2838846" cy="866896"/>
          </a:xfrm>
          <a:prstGeom prst="rect">
            <a:avLst/>
          </a:prstGeom>
        </p:spPr>
      </p:pic>
      <p:pic>
        <p:nvPicPr>
          <p:cNvPr id="8" name="Audio 7">
            <a:hlinkClick r:id="" action="ppaction://media"/>
            <a:extLst>
              <a:ext uri="{FF2B5EF4-FFF2-40B4-BE49-F238E27FC236}">
                <a16:creationId xmlns:a16="http://schemas.microsoft.com/office/drawing/2014/main" id="{23583D36-A37F-3419-03AF-B162717796CC}"/>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63013420"/>
      </p:ext>
    </p:extLst>
  </p:cSld>
  <p:clrMapOvr>
    <a:masterClrMapping/>
  </p:clrMapOvr>
  <mc:AlternateContent xmlns:mc="http://schemas.openxmlformats.org/markup-compatibility/2006">
    <mc:Choice xmlns:p14="http://schemas.microsoft.com/office/powerpoint/2010/main" Requires="p14">
      <p:transition p14:dur="100" advTm="31465">
        <p:cut/>
      </p:transition>
    </mc:Choice>
    <mc:Fallback>
      <p:transition advTm="31465">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E57D0A68-D50B-13DF-2DCD-ACD1486964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DDEE7-C706-CE11-FE9E-745A0848CD31}"/>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610DCB34-8037-D894-E48E-E2529EDEEDE0}"/>
              </a:ext>
            </a:extLst>
          </p:cNvPr>
          <p:cNvSpPr>
            <a:spLocks noGrp="1"/>
          </p:cNvSpPr>
          <p:nvPr>
            <p:ph type="subTitle" idx="1"/>
          </p:nvPr>
        </p:nvSpPr>
        <p:spPr>
          <a:xfrm>
            <a:off x="1238250" y="1159042"/>
            <a:ext cx="9658350" cy="5010150"/>
          </a:xfrm>
        </p:spPr>
        <p:txBody>
          <a:bodyPr>
            <a:normAutofit/>
          </a:bodyPr>
          <a:lstStyle/>
          <a:p>
            <a:r>
              <a:rPr lang="en-US" sz="3000" dirty="0">
                <a:solidFill>
                  <a:schemeClr val="bg1"/>
                </a:solidFill>
              </a:rPr>
              <a:t>Q8. Upgrade trends</a:t>
            </a:r>
          </a:p>
          <a:p>
            <a:endParaRPr lang="en-IN" sz="2000" b="0" i="0" u="none" strike="noStrike" baseline="0" dirty="0">
              <a:solidFill>
                <a:schemeClr val="bg1"/>
              </a:solidFill>
              <a:latin typeface="Arial" panose="020B0604020202020204" pitchFamily="34" charset="0"/>
            </a:endParaRPr>
          </a:p>
          <a:p>
            <a:r>
              <a:rPr lang="en-IN" sz="2000" b="0" i="0" u="none" strike="noStrike" baseline="0" dirty="0">
                <a:solidFill>
                  <a:schemeClr val="bg1"/>
                </a:solidFill>
                <a:latin typeface="Arial" panose="020B0604020202020204" pitchFamily="34" charset="0"/>
              </a:rPr>
              <a:t> </a:t>
            </a:r>
          </a:p>
          <a:p>
            <a:pPr algn="l"/>
            <a:endParaRPr lang="en-IN" sz="1800" b="0" i="0" u="none" strike="noStrike" baseline="0" dirty="0">
              <a:solidFill>
                <a:srgbClr val="000000"/>
              </a:solidFill>
              <a:latin typeface="Arial" panose="020B0604020202020204" pitchFamily="34" charset="0"/>
            </a:endParaRPr>
          </a:p>
          <a:p>
            <a:r>
              <a:rPr lang="en-IN" sz="1800" b="0" i="0" u="none" strike="noStrike" baseline="0" dirty="0">
                <a:solidFill>
                  <a:srgbClr val="000000"/>
                </a:solidFill>
                <a:latin typeface="Arial" panose="020B0604020202020204" pitchFamily="34" charset="0"/>
              </a:rPr>
              <a:t> </a:t>
            </a:r>
            <a:r>
              <a:rPr lang="en-US" sz="2000" b="0" i="0" u="none" strike="noStrike" baseline="0" dirty="0">
                <a:solidFill>
                  <a:schemeClr val="bg1"/>
                </a:solidFill>
                <a:latin typeface="Arial" panose="020B0604020202020204" pitchFamily="34" charset="0"/>
              </a:rPr>
              <a:t>What are the most common upgrade transitions (e.g., Free to Basic, Free to VIP, Free to Premium) for </a:t>
            </a:r>
            <a:r>
              <a:rPr lang="en-US" sz="2000" b="0" i="0" u="none" strike="noStrike" baseline="0" dirty="0" err="1">
                <a:solidFill>
                  <a:schemeClr val="bg1"/>
                </a:solidFill>
                <a:latin typeface="Arial" panose="020B0604020202020204" pitchFamily="34" charset="0"/>
              </a:rPr>
              <a:t>LioCinema</a:t>
            </a:r>
            <a:r>
              <a:rPr lang="en-US" sz="2000" b="0" i="0" u="none" strike="noStrike" baseline="0" dirty="0">
                <a:solidFill>
                  <a:schemeClr val="bg1"/>
                </a:solidFill>
                <a:latin typeface="Arial" panose="020B0604020202020204" pitchFamily="34" charset="0"/>
              </a:rPr>
              <a:t> and </a:t>
            </a:r>
            <a:r>
              <a:rPr lang="en-US" sz="2000" b="0" i="0" u="none" strike="noStrike" baseline="0" dirty="0" err="1">
                <a:solidFill>
                  <a:schemeClr val="bg1"/>
                </a:solidFill>
                <a:latin typeface="Arial" panose="020B0604020202020204" pitchFamily="34" charset="0"/>
              </a:rPr>
              <a:t>Jotstar</a:t>
            </a:r>
            <a:r>
              <a:rPr lang="en-US" sz="2000" b="0" i="0" u="none" strike="noStrike" baseline="0" dirty="0">
                <a:solidFill>
                  <a:schemeClr val="bg1"/>
                </a:solidFill>
                <a:latin typeface="Arial" panose="020B0604020202020204" pitchFamily="34" charset="0"/>
              </a:rPr>
              <a:t>? How do these differ across platforms? </a:t>
            </a:r>
          </a:p>
        </p:txBody>
      </p:sp>
      <p:pic>
        <p:nvPicPr>
          <p:cNvPr id="14" name="Audio 13">
            <a:hlinkClick r:id="" action="ppaction://media"/>
            <a:extLst>
              <a:ext uri="{FF2B5EF4-FFF2-40B4-BE49-F238E27FC236}">
                <a16:creationId xmlns:a16="http://schemas.microsoft.com/office/drawing/2014/main" id="{3636ECCC-07B6-FEB0-97AE-64B8ECDF1EB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64469326"/>
      </p:ext>
    </p:extLst>
  </p:cSld>
  <p:clrMapOvr>
    <a:masterClrMapping/>
  </p:clrMapOvr>
  <mc:AlternateContent xmlns:mc="http://schemas.openxmlformats.org/markup-compatibility/2006">
    <mc:Choice xmlns:p14="http://schemas.microsoft.com/office/powerpoint/2010/main" Requires="p14">
      <p:transition p14:dur="100" advTm="3807">
        <p:cut/>
      </p:transition>
    </mc:Choice>
    <mc:Fallback>
      <p:transition advTm="3807">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E954DCE0-16BB-5A06-7711-C5BB3D7C3B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35E8E4-312D-DE46-4E23-6215CE13224E}"/>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276A753F-AF50-9AA4-1D79-DA68EB34E85B}"/>
              </a:ext>
            </a:extLst>
          </p:cNvPr>
          <p:cNvSpPr>
            <a:spLocks noGrp="1"/>
          </p:cNvSpPr>
          <p:nvPr>
            <p:ph type="subTitle" idx="1"/>
          </p:nvPr>
        </p:nvSpPr>
        <p:spPr>
          <a:xfrm>
            <a:off x="1238250" y="1159042"/>
            <a:ext cx="9658350" cy="5010150"/>
          </a:xfrm>
        </p:spPr>
        <p:txBody>
          <a:bodyPr>
            <a:normAutofit/>
          </a:bodyPr>
          <a:lstStyle/>
          <a:p>
            <a:endParaRPr lang="en-US" sz="2000" b="0" i="0" u="none" strike="noStrike" baseline="0" dirty="0">
              <a:solidFill>
                <a:schemeClr val="bg1"/>
              </a:solidFill>
              <a:latin typeface="Arial" panose="020B0604020202020204" pitchFamily="34" charset="0"/>
            </a:endParaRPr>
          </a:p>
        </p:txBody>
      </p:sp>
      <p:pic>
        <p:nvPicPr>
          <p:cNvPr id="5" name="Picture 4">
            <a:extLst>
              <a:ext uri="{FF2B5EF4-FFF2-40B4-BE49-F238E27FC236}">
                <a16:creationId xmlns:a16="http://schemas.microsoft.com/office/drawing/2014/main" id="{01AC0BD3-C212-3EB6-B722-03E69D229A1F}"/>
              </a:ext>
            </a:extLst>
          </p:cNvPr>
          <p:cNvPicPr>
            <a:picLocks noChangeAspect="1"/>
          </p:cNvPicPr>
          <p:nvPr/>
        </p:nvPicPr>
        <p:blipFill>
          <a:blip r:embed="rId5"/>
          <a:stretch>
            <a:fillRect/>
          </a:stretch>
        </p:blipFill>
        <p:spPr>
          <a:xfrm>
            <a:off x="1381125" y="1159042"/>
            <a:ext cx="3143689" cy="790685"/>
          </a:xfrm>
          <a:prstGeom prst="rect">
            <a:avLst/>
          </a:prstGeom>
        </p:spPr>
      </p:pic>
      <p:pic>
        <p:nvPicPr>
          <p:cNvPr id="7" name="Audio 6">
            <a:hlinkClick r:id="" action="ppaction://media"/>
            <a:extLst>
              <a:ext uri="{FF2B5EF4-FFF2-40B4-BE49-F238E27FC236}">
                <a16:creationId xmlns:a16="http://schemas.microsoft.com/office/drawing/2014/main" id="{93372830-FA4A-7220-8B4E-3F783F309E9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35293722"/>
      </p:ext>
    </p:extLst>
  </p:cSld>
  <p:clrMapOvr>
    <a:masterClrMapping/>
  </p:clrMapOvr>
  <mc:AlternateContent xmlns:mc="http://schemas.openxmlformats.org/markup-compatibility/2006">
    <mc:Choice xmlns:p14="http://schemas.microsoft.com/office/powerpoint/2010/main" Requires="p14">
      <p:transition p14:dur="100" advTm="12427">
        <p:cut/>
      </p:transition>
    </mc:Choice>
    <mc:Fallback>
      <p:transition advTm="12427">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C153BF37-BEBE-6D89-ED14-43A9F62B4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10C6F2-55E4-CA14-FA3E-7AF2941E8922}"/>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C4941172-69EB-7EFB-25CD-637808D5D015}"/>
              </a:ext>
            </a:extLst>
          </p:cNvPr>
          <p:cNvSpPr>
            <a:spLocks noGrp="1"/>
          </p:cNvSpPr>
          <p:nvPr>
            <p:ph type="subTitle" idx="1"/>
          </p:nvPr>
        </p:nvSpPr>
        <p:spPr>
          <a:xfrm>
            <a:off x="1238250" y="1159042"/>
            <a:ext cx="9658350" cy="5010150"/>
          </a:xfrm>
        </p:spPr>
        <p:txBody>
          <a:bodyPr>
            <a:normAutofit/>
          </a:bodyPr>
          <a:lstStyle/>
          <a:p>
            <a:endParaRPr lang="en-US" sz="2000" b="0" i="0" u="none" strike="noStrike" baseline="0" dirty="0">
              <a:solidFill>
                <a:schemeClr val="bg1"/>
              </a:solidFill>
              <a:latin typeface="Arial" panose="020B0604020202020204" pitchFamily="34" charset="0"/>
            </a:endParaRPr>
          </a:p>
        </p:txBody>
      </p:sp>
      <p:pic>
        <p:nvPicPr>
          <p:cNvPr id="5" name="Picture 4">
            <a:extLst>
              <a:ext uri="{FF2B5EF4-FFF2-40B4-BE49-F238E27FC236}">
                <a16:creationId xmlns:a16="http://schemas.microsoft.com/office/drawing/2014/main" id="{E990E871-D767-8A19-BC24-1B2085418352}"/>
              </a:ext>
            </a:extLst>
          </p:cNvPr>
          <p:cNvPicPr>
            <a:picLocks noChangeAspect="1"/>
          </p:cNvPicPr>
          <p:nvPr/>
        </p:nvPicPr>
        <p:blipFill>
          <a:blip r:embed="rId5"/>
          <a:stretch>
            <a:fillRect/>
          </a:stretch>
        </p:blipFill>
        <p:spPr>
          <a:xfrm>
            <a:off x="1381125" y="1159042"/>
            <a:ext cx="3143689" cy="790685"/>
          </a:xfrm>
          <a:prstGeom prst="rect">
            <a:avLst/>
          </a:prstGeom>
        </p:spPr>
      </p:pic>
      <p:pic>
        <p:nvPicPr>
          <p:cNvPr id="6" name="Picture 5">
            <a:extLst>
              <a:ext uri="{FF2B5EF4-FFF2-40B4-BE49-F238E27FC236}">
                <a16:creationId xmlns:a16="http://schemas.microsoft.com/office/drawing/2014/main" id="{15A685B0-7FFB-841E-4668-34D7CBFA84FF}"/>
              </a:ext>
            </a:extLst>
          </p:cNvPr>
          <p:cNvPicPr>
            <a:picLocks noChangeAspect="1"/>
          </p:cNvPicPr>
          <p:nvPr/>
        </p:nvPicPr>
        <p:blipFill>
          <a:blip r:embed="rId6"/>
          <a:stretch>
            <a:fillRect/>
          </a:stretch>
        </p:blipFill>
        <p:spPr>
          <a:xfrm>
            <a:off x="4781042" y="1120936"/>
            <a:ext cx="3534268" cy="828791"/>
          </a:xfrm>
          <a:prstGeom prst="rect">
            <a:avLst/>
          </a:prstGeom>
        </p:spPr>
      </p:pic>
      <p:pic>
        <p:nvPicPr>
          <p:cNvPr id="8" name="Audio 7">
            <a:hlinkClick r:id="" action="ppaction://media"/>
            <a:extLst>
              <a:ext uri="{FF2B5EF4-FFF2-40B4-BE49-F238E27FC236}">
                <a16:creationId xmlns:a16="http://schemas.microsoft.com/office/drawing/2014/main" id="{D0730C8C-E9F8-2FC7-FB37-121023306AB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23061183"/>
      </p:ext>
    </p:extLst>
  </p:cSld>
  <p:clrMapOvr>
    <a:masterClrMapping/>
  </p:clrMapOvr>
  <mc:AlternateContent xmlns:mc="http://schemas.openxmlformats.org/markup-compatibility/2006">
    <mc:Choice xmlns:p14="http://schemas.microsoft.com/office/powerpoint/2010/main" Requires="p14">
      <p:transition p14:dur="100" advTm="9633">
        <p:cut/>
      </p:transition>
    </mc:Choice>
    <mc:Fallback>
      <p:transition advTm="9633">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4EC56F37-F582-44C8-3359-6417F11339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DA2933-D620-18FC-0CF5-FB9CBC9A3AA3}"/>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3D0CECA8-F3AA-4B5D-403E-3B223DBB560E}"/>
              </a:ext>
            </a:extLst>
          </p:cNvPr>
          <p:cNvSpPr>
            <a:spLocks noGrp="1"/>
          </p:cNvSpPr>
          <p:nvPr>
            <p:ph type="subTitle" idx="1"/>
          </p:nvPr>
        </p:nvSpPr>
        <p:spPr>
          <a:xfrm>
            <a:off x="1238250" y="1159042"/>
            <a:ext cx="9658350" cy="5010150"/>
          </a:xfrm>
        </p:spPr>
        <p:txBody>
          <a:bodyPr>
            <a:normAutofit/>
          </a:bodyPr>
          <a:lstStyle/>
          <a:p>
            <a:endParaRPr lang="en-US" sz="2000" b="0" i="0" u="none" strike="noStrike" baseline="0" dirty="0">
              <a:solidFill>
                <a:schemeClr val="bg1"/>
              </a:solidFill>
              <a:latin typeface="Arial" panose="020B0604020202020204" pitchFamily="34" charset="0"/>
            </a:endParaRPr>
          </a:p>
        </p:txBody>
      </p:sp>
      <p:pic>
        <p:nvPicPr>
          <p:cNvPr id="5" name="Picture 4">
            <a:extLst>
              <a:ext uri="{FF2B5EF4-FFF2-40B4-BE49-F238E27FC236}">
                <a16:creationId xmlns:a16="http://schemas.microsoft.com/office/drawing/2014/main" id="{1302095E-9BA3-919A-15D4-AC2E0BDCE4E2}"/>
              </a:ext>
            </a:extLst>
          </p:cNvPr>
          <p:cNvPicPr>
            <a:picLocks noChangeAspect="1"/>
          </p:cNvPicPr>
          <p:nvPr/>
        </p:nvPicPr>
        <p:blipFill>
          <a:blip r:embed="rId5"/>
          <a:stretch>
            <a:fillRect/>
          </a:stretch>
        </p:blipFill>
        <p:spPr>
          <a:xfrm>
            <a:off x="1381125" y="1159042"/>
            <a:ext cx="3143689" cy="790685"/>
          </a:xfrm>
          <a:prstGeom prst="rect">
            <a:avLst/>
          </a:prstGeom>
        </p:spPr>
      </p:pic>
      <p:pic>
        <p:nvPicPr>
          <p:cNvPr id="6" name="Picture 5">
            <a:extLst>
              <a:ext uri="{FF2B5EF4-FFF2-40B4-BE49-F238E27FC236}">
                <a16:creationId xmlns:a16="http://schemas.microsoft.com/office/drawing/2014/main" id="{627BA3D7-56FB-F91E-E137-072B80F709D6}"/>
              </a:ext>
            </a:extLst>
          </p:cNvPr>
          <p:cNvPicPr>
            <a:picLocks noChangeAspect="1"/>
          </p:cNvPicPr>
          <p:nvPr/>
        </p:nvPicPr>
        <p:blipFill>
          <a:blip r:embed="rId6"/>
          <a:stretch>
            <a:fillRect/>
          </a:stretch>
        </p:blipFill>
        <p:spPr>
          <a:xfrm>
            <a:off x="4781042" y="1120936"/>
            <a:ext cx="3534268" cy="828791"/>
          </a:xfrm>
          <a:prstGeom prst="rect">
            <a:avLst/>
          </a:prstGeom>
        </p:spPr>
      </p:pic>
      <p:pic>
        <p:nvPicPr>
          <p:cNvPr id="7" name="Picture 6">
            <a:extLst>
              <a:ext uri="{FF2B5EF4-FFF2-40B4-BE49-F238E27FC236}">
                <a16:creationId xmlns:a16="http://schemas.microsoft.com/office/drawing/2014/main" id="{709035EF-7E3F-0E52-0206-D01985F3468A}"/>
              </a:ext>
            </a:extLst>
          </p:cNvPr>
          <p:cNvPicPr>
            <a:picLocks noChangeAspect="1"/>
          </p:cNvPicPr>
          <p:nvPr/>
        </p:nvPicPr>
        <p:blipFill>
          <a:blip r:embed="rId7"/>
          <a:stretch>
            <a:fillRect/>
          </a:stretch>
        </p:blipFill>
        <p:spPr>
          <a:xfrm>
            <a:off x="8649849" y="1120936"/>
            <a:ext cx="1524213" cy="743054"/>
          </a:xfrm>
          <a:prstGeom prst="rect">
            <a:avLst/>
          </a:prstGeom>
        </p:spPr>
      </p:pic>
      <p:pic>
        <p:nvPicPr>
          <p:cNvPr id="9" name="Audio 8">
            <a:hlinkClick r:id="" action="ppaction://media"/>
            <a:extLst>
              <a:ext uri="{FF2B5EF4-FFF2-40B4-BE49-F238E27FC236}">
                <a16:creationId xmlns:a16="http://schemas.microsoft.com/office/drawing/2014/main" id="{502E143D-3CC5-8C2A-8A25-78D99B42216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78202602"/>
      </p:ext>
    </p:extLst>
  </p:cSld>
  <p:clrMapOvr>
    <a:masterClrMapping/>
  </p:clrMapOvr>
  <mc:AlternateContent xmlns:mc="http://schemas.openxmlformats.org/markup-compatibility/2006">
    <mc:Choice xmlns:p14="http://schemas.microsoft.com/office/powerpoint/2010/main" Requires="p14">
      <p:transition p14:dur="100" advTm="4805">
        <p:cut/>
      </p:transition>
    </mc:Choice>
    <mc:Fallback>
      <p:transition advTm="4805">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11324B08-85D2-A44A-989D-88AAADF062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EF2100-7281-B18E-6B2A-42BF62C42D14}"/>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59D47362-7FB0-46DB-BC54-C6E3FFED98E2}"/>
              </a:ext>
            </a:extLst>
          </p:cNvPr>
          <p:cNvSpPr>
            <a:spLocks noGrp="1"/>
          </p:cNvSpPr>
          <p:nvPr>
            <p:ph type="subTitle" idx="1"/>
          </p:nvPr>
        </p:nvSpPr>
        <p:spPr>
          <a:xfrm>
            <a:off x="1238250" y="1159042"/>
            <a:ext cx="9658350" cy="5010150"/>
          </a:xfrm>
        </p:spPr>
        <p:txBody>
          <a:bodyPr>
            <a:normAutofit/>
          </a:bodyPr>
          <a:lstStyle/>
          <a:p>
            <a:endParaRPr lang="en-US" sz="2000" b="0" i="0" u="none" strike="noStrike" baseline="0" dirty="0">
              <a:solidFill>
                <a:schemeClr val="bg1"/>
              </a:solidFill>
              <a:latin typeface="Arial" panose="020B0604020202020204" pitchFamily="34" charset="0"/>
            </a:endParaRPr>
          </a:p>
        </p:txBody>
      </p:sp>
      <p:pic>
        <p:nvPicPr>
          <p:cNvPr id="5" name="Picture 4">
            <a:extLst>
              <a:ext uri="{FF2B5EF4-FFF2-40B4-BE49-F238E27FC236}">
                <a16:creationId xmlns:a16="http://schemas.microsoft.com/office/drawing/2014/main" id="{FD4C3924-68B8-4036-391F-CDA5E0941D3B}"/>
              </a:ext>
            </a:extLst>
          </p:cNvPr>
          <p:cNvPicPr>
            <a:picLocks noChangeAspect="1"/>
          </p:cNvPicPr>
          <p:nvPr/>
        </p:nvPicPr>
        <p:blipFill>
          <a:blip r:embed="rId6"/>
          <a:stretch>
            <a:fillRect/>
          </a:stretch>
        </p:blipFill>
        <p:spPr>
          <a:xfrm>
            <a:off x="1381125" y="1159042"/>
            <a:ext cx="3143689" cy="790685"/>
          </a:xfrm>
          <a:prstGeom prst="rect">
            <a:avLst/>
          </a:prstGeom>
        </p:spPr>
      </p:pic>
      <p:pic>
        <p:nvPicPr>
          <p:cNvPr id="6" name="Picture 5">
            <a:extLst>
              <a:ext uri="{FF2B5EF4-FFF2-40B4-BE49-F238E27FC236}">
                <a16:creationId xmlns:a16="http://schemas.microsoft.com/office/drawing/2014/main" id="{F4AFE323-85BF-820E-A9C2-37C539260162}"/>
              </a:ext>
            </a:extLst>
          </p:cNvPr>
          <p:cNvPicPr>
            <a:picLocks noChangeAspect="1"/>
          </p:cNvPicPr>
          <p:nvPr/>
        </p:nvPicPr>
        <p:blipFill>
          <a:blip r:embed="rId7"/>
          <a:stretch>
            <a:fillRect/>
          </a:stretch>
        </p:blipFill>
        <p:spPr>
          <a:xfrm>
            <a:off x="4781042" y="1120936"/>
            <a:ext cx="3534268" cy="828791"/>
          </a:xfrm>
          <a:prstGeom prst="rect">
            <a:avLst/>
          </a:prstGeom>
        </p:spPr>
      </p:pic>
      <p:pic>
        <p:nvPicPr>
          <p:cNvPr id="7" name="Picture 6">
            <a:extLst>
              <a:ext uri="{FF2B5EF4-FFF2-40B4-BE49-F238E27FC236}">
                <a16:creationId xmlns:a16="http://schemas.microsoft.com/office/drawing/2014/main" id="{85501FA9-76F7-5874-7B75-8A8516112EDC}"/>
              </a:ext>
            </a:extLst>
          </p:cNvPr>
          <p:cNvPicPr>
            <a:picLocks noChangeAspect="1"/>
          </p:cNvPicPr>
          <p:nvPr/>
        </p:nvPicPr>
        <p:blipFill>
          <a:blip r:embed="rId8"/>
          <a:stretch>
            <a:fillRect/>
          </a:stretch>
        </p:blipFill>
        <p:spPr>
          <a:xfrm>
            <a:off x="8649849" y="1120936"/>
            <a:ext cx="1524213" cy="743054"/>
          </a:xfrm>
          <a:prstGeom prst="rect">
            <a:avLst/>
          </a:prstGeom>
        </p:spPr>
      </p:pic>
      <p:pic>
        <p:nvPicPr>
          <p:cNvPr id="8" name="Picture 7">
            <a:extLst>
              <a:ext uri="{FF2B5EF4-FFF2-40B4-BE49-F238E27FC236}">
                <a16:creationId xmlns:a16="http://schemas.microsoft.com/office/drawing/2014/main" id="{CD72FA31-EDCB-7118-D22F-4153223710E8}"/>
              </a:ext>
            </a:extLst>
          </p:cNvPr>
          <p:cNvPicPr>
            <a:picLocks noChangeAspect="1"/>
          </p:cNvPicPr>
          <p:nvPr/>
        </p:nvPicPr>
        <p:blipFill>
          <a:blip r:embed="rId9"/>
          <a:stretch>
            <a:fillRect/>
          </a:stretch>
        </p:blipFill>
        <p:spPr>
          <a:xfrm>
            <a:off x="3358681" y="2325667"/>
            <a:ext cx="5715798" cy="3296110"/>
          </a:xfrm>
          <a:prstGeom prst="rect">
            <a:avLst/>
          </a:prstGeom>
        </p:spPr>
      </p:pic>
      <p:pic>
        <p:nvPicPr>
          <p:cNvPr id="11" name="Audio 10">
            <a:hlinkClick r:id="" action="ppaction://media"/>
            <a:extLst>
              <a:ext uri="{FF2B5EF4-FFF2-40B4-BE49-F238E27FC236}">
                <a16:creationId xmlns:a16="http://schemas.microsoft.com/office/drawing/2014/main" id="{1455D3B7-C5C9-D642-BCF8-37381FEF827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11116380"/>
      </p:ext>
    </p:extLst>
  </p:cSld>
  <p:clrMapOvr>
    <a:masterClrMapping/>
  </p:clrMapOvr>
  <mc:AlternateContent xmlns:mc="http://schemas.openxmlformats.org/markup-compatibility/2006">
    <mc:Choice xmlns:p14="http://schemas.microsoft.com/office/powerpoint/2010/main" Requires="p14">
      <p:transition p14:dur="100" advTm="25689">
        <p:cut/>
      </p:transition>
    </mc:Choice>
    <mc:Fallback>
      <p:transition advTm="25689">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0880A2EB-5BA5-ECF2-B2FD-761D0FAC34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44573E-A36A-D2C6-7F48-2C3FC9099712}"/>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6C4D1FF0-4DD9-44CA-CAC2-D38C084F01F7}"/>
              </a:ext>
            </a:extLst>
          </p:cNvPr>
          <p:cNvSpPr>
            <a:spLocks noGrp="1"/>
          </p:cNvSpPr>
          <p:nvPr>
            <p:ph type="subTitle" idx="1"/>
          </p:nvPr>
        </p:nvSpPr>
        <p:spPr>
          <a:xfrm>
            <a:off x="1238250" y="1159042"/>
            <a:ext cx="9658350" cy="5010150"/>
          </a:xfrm>
        </p:spPr>
        <p:txBody>
          <a:bodyPr>
            <a:normAutofit/>
          </a:bodyPr>
          <a:lstStyle/>
          <a:p>
            <a:endParaRPr lang="en-US" sz="2000" b="0" i="0" u="none" strike="noStrike" baseline="0" dirty="0">
              <a:solidFill>
                <a:schemeClr val="bg1"/>
              </a:solidFill>
              <a:latin typeface="Arial" panose="020B0604020202020204" pitchFamily="34" charset="0"/>
            </a:endParaRPr>
          </a:p>
        </p:txBody>
      </p:sp>
      <p:pic>
        <p:nvPicPr>
          <p:cNvPr id="5" name="Picture 4">
            <a:extLst>
              <a:ext uri="{FF2B5EF4-FFF2-40B4-BE49-F238E27FC236}">
                <a16:creationId xmlns:a16="http://schemas.microsoft.com/office/drawing/2014/main" id="{D420695E-B920-B318-8C7E-BB41957B7D70}"/>
              </a:ext>
            </a:extLst>
          </p:cNvPr>
          <p:cNvPicPr>
            <a:picLocks noChangeAspect="1"/>
          </p:cNvPicPr>
          <p:nvPr/>
        </p:nvPicPr>
        <p:blipFill>
          <a:blip r:embed="rId6"/>
          <a:stretch>
            <a:fillRect/>
          </a:stretch>
        </p:blipFill>
        <p:spPr>
          <a:xfrm>
            <a:off x="1381125" y="1159042"/>
            <a:ext cx="3143689" cy="790685"/>
          </a:xfrm>
          <a:prstGeom prst="rect">
            <a:avLst/>
          </a:prstGeom>
        </p:spPr>
      </p:pic>
      <p:pic>
        <p:nvPicPr>
          <p:cNvPr id="6" name="Picture 5">
            <a:extLst>
              <a:ext uri="{FF2B5EF4-FFF2-40B4-BE49-F238E27FC236}">
                <a16:creationId xmlns:a16="http://schemas.microsoft.com/office/drawing/2014/main" id="{32EC030C-1F75-B8D6-8210-5527E1DDC4F6}"/>
              </a:ext>
            </a:extLst>
          </p:cNvPr>
          <p:cNvPicPr>
            <a:picLocks noChangeAspect="1"/>
          </p:cNvPicPr>
          <p:nvPr/>
        </p:nvPicPr>
        <p:blipFill>
          <a:blip r:embed="rId7"/>
          <a:stretch>
            <a:fillRect/>
          </a:stretch>
        </p:blipFill>
        <p:spPr>
          <a:xfrm>
            <a:off x="4781042" y="1120936"/>
            <a:ext cx="3534268" cy="828791"/>
          </a:xfrm>
          <a:prstGeom prst="rect">
            <a:avLst/>
          </a:prstGeom>
        </p:spPr>
      </p:pic>
      <p:pic>
        <p:nvPicPr>
          <p:cNvPr id="7" name="Picture 6">
            <a:extLst>
              <a:ext uri="{FF2B5EF4-FFF2-40B4-BE49-F238E27FC236}">
                <a16:creationId xmlns:a16="http://schemas.microsoft.com/office/drawing/2014/main" id="{91F48BB2-DC48-DE9E-FDE1-3341861CE9DD}"/>
              </a:ext>
            </a:extLst>
          </p:cNvPr>
          <p:cNvPicPr>
            <a:picLocks noChangeAspect="1"/>
          </p:cNvPicPr>
          <p:nvPr/>
        </p:nvPicPr>
        <p:blipFill>
          <a:blip r:embed="rId8"/>
          <a:stretch>
            <a:fillRect/>
          </a:stretch>
        </p:blipFill>
        <p:spPr>
          <a:xfrm>
            <a:off x="8649849" y="1120936"/>
            <a:ext cx="1524213" cy="743054"/>
          </a:xfrm>
          <a:prstGeom prst="rect">
            <a:avLst/>
          </a:prstGeom>
        </p:spPr>
      </p:pic>
      <p:pic>
        <p:nvPicPr>
          <p:cNvPr id="9" name="Picture 8">
            <a:extLst>
              <a:ext uri="{FF2B5EF4-FFF2-40B4-BE49-F238E27FC236}">
                <a16:creationId xmlns:a16="http://schemas.microsoft.com/office/drawing/2014/main" id="{B464C8E0-A852-1D4A-FD06-704D96ED2AE2}"/>
              </a:ext>
            </a:extLst>
          </p:cNvPr>
          <p:cNvPicPr>
            <a:picLocks noChangeAspect="1"/>
          </p:cNvPicPr>
          <p:nvPr/>
        </p:nvPicPr>
        <p:blipFill>
          <a:blip r:embed="rId9"/>
          <a:stretch>
            <a:fillRect/>
          </a:stretch>
        </p:blipFill>
        <p:spPr>
          <a:xfrm>
            <a:off x="3223094" y="2377646"/>
            <a:ext cx="6268325" cy="2886478"/>
          </a:xfrm>
          <a:prstGeom prst="rect">
            <a:avLst/>
          </a:prstGeom>
        </p:spPr>
      </p:pic>
      <p:pic>
        <p:nvPicPr>
          <p:cNvPr id="8" name="Audio 7">
            <a:hlinkClick r:id="" action="ppaction://media"/>
            <a:extLst>
              <a:ext uri="{FF2B5EF4-FFF2-40B4-BE49-F238E27FC236}">
                <a16:creationId xmlns:a16="http://schemas.microsoft.com/office/drawing/2014/main" id="{ABF1FAA6-EF51-2C71-DA4E-E62B703AFB95}"/>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62828701"/>
      </p:ext>
    </p:extLst>
  </p:cSld>
  <p:clrMapOvr>
    <a:masterClrMapping/>
  </p:clrMapOvr>
  <mc:AlternateContent xmlns:mc="http://schemas.openxmlformats.org/markup-compatibility/2006">
    <mc:Choice xmlns:p14="http://schemas.microsoft.com/office/powerpoint/2010/main" Requires="p14">
      <p:transition p14:dur="100" advTm="24104">
        <p:cut/>
      </p:transition>
    </mc:Choice>
    <mc:Fallback>
      <p:transition advTm="24104">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C84CBCA6-ADD8-7E2E-B367-F906E85946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E2FF4-9B72-F401-2947-B33F92FFEFBF}"/>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B61F077F-CB7D-35E3-3954-FCA6843C8CB3}"/>
              </a:ext>
            </a:extLst>
          </p:cNvPr>
          <p:cNvSpPr>
            <a:spLocks noGrp="1"/>
          </p:cNvSpPr>
          <p:nvPr>
            <p:ph type="subTitle" idx="1"/>
          </p:nvPr>
        </p:nvSpPr>
        <p:spPr>
          <a:xfrm>
            <a:off x="1238250" y="1159042"/>
            <a:ext cx="9658350" cy="5010150"/>
          </a:xfrm>
        </p:spPr>
        <p:txBody>
          <a:bodyPr>
            <a:normAutofit/>
          </a:bodyPr>
          <a:lstStyle/>
          <a:p>
            <a:endParaRPr lang="en-US" sz="2000" b="0" i="0" u="none" strike="noStrike" baseline="0" dirty="0">
              <a:solidFill>
                <a:schemeClr val="bg1"/>
              </a:solidFill>
              <a:latin typeface="Arial" panose="020B0604020202020204" pitchFamily="34" charset="0"/>
            </a:endParaRPr>
          </a:p>
        </p:txBody>
      </p:sp>
      <p:pic>
        <p:nvPicPr>
          <p:cNvPr id="5" name="Picture 4">
            <a:extLst>
              <a:ext uri="{FF2B5EF4-FFF2-40B4-BE49-F238E27FC236}">
                <a16:creationId xmlns:a16="http://schemas.microsoft.com/office/drawing/2014/main" id="{0E905890-9880-C2DB-0847-A56A1386771C}"/>
              </a:ext>
            </a:extLst>
          </p:cNvPr>
          <p:cNvPicPr>
            <a:picLocks noChangeAspect="1"/>
          </p:cNvPicPr>
          <p:nvPr/>
        </p:nvPicPr>
        <p:blipFill>
          <a:blip r:embed="rId6"/>
          <a:stretch>
            <a:fillRect/>
          </a:stretch>
        </p:blipFill>
        <p:spPr>
          <a:xfrm>
            <a:off x="1381125" y="1159042"/>
            <a:ext cx="3143689" cy="790685"/>
          </a:xfrm>
          <a:prstGeom prst="rect">
            <a:avLst/>
          </a:prstGeom>
        </p:spPr>
      </p:pic>
      <p:pic>
        <p:nvPicPr>
          <p:cNvPr id="6" name="Picture 5">
            <a:extLst>
              <a:ext uri="{FF2B5EF4-FFF2-40B4-BE49-F238E27FC236}">
                <a16:creationId xmlns:a16="http://schemas.microsoft.com/office/drawing/2014/main" id="{608A773D-630C-F7F9-8BB1-EEC7077E4319}"/>
              </a:ext>
            </a:extLst>
          </p:cNvPr>
          <p:cNvPicPr>
            <a:picLocks noChangeAspect="1"/>
          </p:cNvPicPr>
          <p:nvPr/>
        </p:nvPicPr>
        <p:blipFill>
          <a:blip r:embed="rId7"/>
          <a:stretch>
            <a:fillRect/>
          </a:stretch>
        </p:blipFill>
        <p:spPr>
          <a:xfrm>
            <a:off x="4781042" y="1120936"/>
            <a:ext cx="3534268" cy="828791"/>
          </a:xfrm>
          <a:prstGeom prst="rect">
            <a:avLst/>
          </a:prstGeom>
        </p:spPr>
      </p:pic>
      <p:pic>
        <p:nvPicPr>
          <p:cNvPr id="7" name="Picture 6">
            <a:extLst>
              <a:ext uri="{FF2B5EF4-FFF2-40B4-BE49-F238E27FC236}">
                <a16:creationId xmlns:a16="http://schemas.microsoft.com/office/drawing/2014/main" id="{B0923367-A75E-3D51-FD69-1A01274F3E9B}"/>
              </a:ext>
            </a:extLst>
          </p:cNvPr>
          <p:cNvPicPr>
            <a:picLocks noChangeAspect="1"/>
          </p:cNvPicPr>
          <p:nvPr/>
        </p:nvPicPr>
        <p:blipFill>
          <a:blip r:embed="rId8"/>
          <a:stretch>
            <a:fillRect/>
          </a:stretch>
        </p:blipFill>
        <p:spPr>
          <a:xfrm>
            <a:off x="8649849" y="1120936"/>
            <a:ext cx="1524213" cy="743054"/>
          </a:xfrm>
          <a:prstGeom prst="rect">
            <a:avLst/>
          </a:prstGeom>
        </p:spPr>
      </p:pic>
      <p:pic>
        <p:nvPicPr>
          <p:cNvPr id="8" name="Picture 7">
            <a:extLst>
              <a:ext uri="{FF2B5EF4-FFF2-40B4-BE49-F238E27FC236}">
                <a16:creationId xmlns:a16="http://schemas.microsoft.com/office/drawing/2014/main" id="{3A803237-4706-D1A3-9FF8-DBD2659C4DA9}"/>
              </a:ext>
            </a:extLst>
          </p:cNvPr>
          <p:cNvPicPr>
            <a:picLocks noChangeAspect="1"/>
          </p:cNvPicPr>
          <p:nvPr/>
        </p:nvPicPr>
        <p:blipFill>
          <a:blip r:embed="rId9"/>
          <a:stretch>
            <a:fillRect/>
          </a:stretch>
        </p:blipFill>
        <p:spPr>
          <a:xfrm>
            <a:off x="3483043" y="2435065"/>
            <a:ext cx="5456617" cy="2780030"/>
          </a:xfrm>
          <a:prstGeom prst="rect">
            <a:avLst/>
          </a:prstGeom>
        </p:spPr>
      </p:pic>
      <p:pic>
        <p:nvPicPr>
          <p:cNvPr id="10" name="Audio 9">
            <a:hlinkClick r:id="" action="ppaction://media"/>
            <a:extLst>
              <a:ext uri="{FF2B5EF4-FFF2-40B4-BE49-F238E27FC236}">
                <a16:creationId xmlns:a16="http://schemas.microsoft.com/office/drawing/2014/main" id="{8ACCC12E-A280-6377-BFB8-A222238A8319}"/>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33806439"/>
      </p:ext>
    </p:extLst>
  </p:cSld>
  <p:clrMapOvr>
    <a:masterClrMapping/>
  </p:clrMapOvr>
  <mc:AlternateContent xmlns:mc="http://schemas.openxmlformats.org/markup-compatibility/2006">
    <mc:Choice xmlns:p14="http://schemas.microsoft.com/office/powerpoint/2010/main" Requires="p14">
      <p:transition p14:dur="100" advTm="15379">
        <p:cut/>
      </p:transition>
    </mc:Choice>
    <mc:Fallback>
      <p:transition advTm="15379">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08DC4971-C741-7FDB-D9E3-CAFC6AFAE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11DB80-6274-FB6E-8448-A98AA98731E1}"/>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Goal</a:t>
            </a:r>
            <a:endParaRPr lang="en-IN" sz="4000" dirty="0">
              <a:solidFill>
                <a:schemeClr val="bg1"/>
              </a:solidFill>
            </a:endParaRPr>
          </a:p>
        </p:txBody>
      </p:sp>
      <p:sp>
        <p:nvSpPr>
          <p:cNvPr id="3" name="Subtitle 2">
            <a:extLst>
              <a:ext uri="{FF2B5EF4-FFF2-40B4-BE49-F238E27FC236}">
                <a16:creationId xmlns:a16="http://schemas.microsoft.com/office/drawing/2014/main" id="{DC24BC4B-9095-A12D-D6E0-39A17C143E80}"/>
              </a:ext>
            </a:extLst>
          </p:cNvPr>
          <p:cNvSpPr>
            <a:spLocks noGrp="1"/>
          </p:cNvSpPr>
          <p:nvPr>
            <p:ph type="subTitle" idx="1"/>
          </p:nvPr>
        </p:nvSpPr>
        <p:spPr>
          <a:xfrm>
            <a:off x="1238250" y="1159042"/>
            <a:ext cx="9658350" cy="5010150"/>
          </a:xfrm>
        </p:spPr>
        <p:txBody>
          <a:bodyPr>
            <a:normAutofit/>
          </a:bodyPr>
          <a:lstStyle/>
          <a:p>
            <a:pPr marL="342900" indent="-342900" algn="l">
              <a:buFont typeface="Arial" panose="020B0604020202020204" pitchFamily="34" charset="0"/>
              <a:buChar char="•"/>
            </a:pPr>
            <a:r>
              <a:rPr lang="en-US" sz="2000" dirty="0">
                <a:solidFill>
                  <a:schemeClr val="bg1"/>
                </a:solidFill>
              </a:rPr>
              <a:t>Understand platform performance &amp; user behavior.</a:t>
            </a:r>
          </a:p>
          <a:p>
            <a:pPr marL="342900" indent="-342900" algn="l">
              <a:buFont typeface="Arial" panose="020B0604020202020204" pitchFamily="34" charset="0"/>
              <a:buChar char="•"/>
            </a:pPr>
            <a:r>
              <a:rPr lang="en-US" sz="2000" dirty="0">
                <a:solidFill>
                  <a:schemeClr val="bg1"/>
                </a:solidFill>
              </a:rPr>
              <a:t>Identify trends in content consumption, subscriber growth and  inactivity.</a:t>
            </a:r>
          </a:p>
          <a:p>
            <a:pPr marL="342900" indent="-342900" algn="l">
              <a:buFont typeface="Arial" panose="020B0604020202020204" pitchFamily="34" charset="0"/>
              <a:buChar char="•"/>
            </a:pPr>
            <a:r>
              <a:rPr lang="en-US" sz="2000" dirty="0">
                <a:solidFill>
                  <a:schemeClr val="bg1"/>
                </a:solidFill>
              </a:rPr>
              <a:t>Analyze upgrade &amp; downgrade patterns to optimize retention.</a:t>
            </a:r>
          </a:p>
          <a:p>
            <a:pPr marL="342900" indent="-342900" algn="l">
              <a:buFont typeface="Arial" panose="020B0604020202020204" pitchFamily="34" charset="0"/>
              <a:buChar char="•"/>
            </a:pPr>
            <a:r>
              <a:rPr lang="en-US" sz="2000" dirty="0">
                <a:solidFill>
                  <a:schemeClr val="bg1"/>
                </a:solidFill>
              </a:rPr>
              <a:t>Assess revenue impact and profitability.</a:t>
            </a:r>
          </a:p>
          <a:p>
            <a:pPr marL="342900" indent="-342900" algn="l">
              <a:buFont typeface="Arial" panose="020B0604020202020204" pitchFamily="34" charset="0"/>
              <a:buChar char="•"/>
            </a:pPr>
            <a:r>
              <a:rPr lang="en-US" sz="2000" dirty="0">
                <a:solidFill>
                  <a:schemeClr val="bg1"/>
                </a:solidFill>
              </a:rPr>
              <a:t>Use data- driven insights to shape post-merger strategies/</a:t>
            </a:r>
          </a:p>
        </p:txBody>
      </p:sp>
      <p:pic>
        <p:nvPicPr>
          <p:cNvPr id="4" name="Audio 3">
            <a:hlinkClick r:id="" action="ppaction://media"/>
            <a:extLst>
              <a:ext uri="{FF2B5EF4-FFF2-40B4-BE49-F238E27FC236}">
                <a16:creationId xmlns:a16="http://schemas.microsoft.com/office/drawing/2014/main" id="{5730F24B-13A4-1606-5DAA-2C8EC447FDD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81322963"/>
      </p:ext>
    </p:extLst>
  </p:cSld>
  <p:clrMapOvr>
    <a:masterClrMapping/>
  </p:clrMapOvr>
  <mc:AlternateContent xmlns:mc="http://schemas.openxmlformats.org/markup-compatibility/2006">
    <mc:Choice xmlns:p14="http://schemas.microsoft.com/office/powerpoint/2010/main" Requires="p14">
      <p:transition p14:dur="100" advTm="33952">
        <p:cut/>
      </p:transition>
    </mc:Choice>
    <mc:Fallback>
      <p:transition advTm="33952">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09411FF5-1708-C28D-1161-D723CC5E35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57C447-D377-A1FD-6A5D-64F980B32699}"/>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BFBBD025-3669-98A1-A39B-4117E3DA7EE6}"/>
              </a:ext>
            </a:extLst>
          </p:cNvPr>
          <p:cNvSpPr>
            <a:spLocks noGrp="1"/>
          </p:cNvSpPr>
          <p:nvPr>
            <p:ph type="subTitle" idx="1"/>
          </p:nvPr>
        </p:nvSpPr>
        <p:spPr>
          <a:xfrm>
            <a:off x="1238250" y="1159042"/>
            <a:ext cx="9658350" cy="5010150"/>
          </a:xfrm>
        </p:spPr>
        <p:txBody>
          <a:bodyPr>
            <a:normAutofit/>
          </a:bodyPr>
          <a:lstStyle/>
          <a:p>
            <a:endParaRPr lang="en-US" sz="2000" b="0" i="0" u="none" strike="noStrike" baseline="0" dirty="0">
              <a:solidFill>
                <a:schemeClr val="bg1"/>
              </a:solidFill>
              <a:latin typeface="Arial" panose="020B0604020202020204" pitchFamily="34" charset="0"/>
            </a:endParaRPr>
          </a:p>
        </p:txBody>
      </p:sp>
      <p:pic>
        <p:nvPicPr>
          <p:cNvPr id="5" name="Picture 4">
            <a:extLst>
              <a:ext uri="{FF2B5EF4-FFF2-40B4-BE49-F238E27FC236}">
                <a16:creationId xmlns:a16="http://schemas.microsoft.com/office/drawing/2014/main" id="{9D6EE1F7-92EA-817E-EEE1-C3451B520B80}"/>
              </a:ext>
            </a:extLst>
          </p:cNvPr>
          <p:cNvPicPr>
            <a:picLocks noChangeAspect="1"/>
          </p:cNvPicPr>
          <p:nvPr/>
        </p:nvPicPr>
        <p:blipFill>
          <a:blip r:embed="rId6"/>
          <a:stretch>
            <a:fillRect/>
          </a:stretch>
        </p:blipFill>
        <p:spPr>
          <a:xfrm>
            <a:off x="1381125" y="1159042"/>
            <a:ext cx="3143689" cy="790685"/>
          </a:xfrm>
          <a:prstGeom prst="rect">
            <a:avLst/>
          </a:prstGeom>
        </p:spPr>
      </p:pic>
      <p:pic>
        <p:nvPicPr>
          <p:cNvPr id="6" name="Picture 5">
            <a:extLst>
              <a:ext uri="{FF2B5EF4-FFF2-40B4-BE49-F238E27FC236}">
                <a16:creationId xmlns:a16="http://schemas.microsoft.com/office/drawing/2014/main" id="{EF09B50F-6102-6469-835A-0804D4BFBE1A}"/>
              </a:ext>
            </a:extLst>
          </p:cNvPr>
          <p:cNvPicPr>
            <a:picLocks noChangeAspect="1"/>
          </p:cNvPicPr>
          <p:nvPr/>
        </p:nvPicPr>
        <p:blipFill>
          <a:blip r:embed="rId7"/>
          <a:stretch>
            <a:fillRect/>
          </a:stretch>
        </p:blipFill>
        <p:spPr>
          <a:xfrm>
            <a:off x="4781042" y="1120936"/>
            <a:ext cx="3534268" cy="828791"/>
          </a:xfrm>
          <a:prstGeom prst="rect">
            <a:avLst/>
          </a:prstGeom>
        </p:spPr>
      </p:pic>
      <p:pic>
        <p:nvPicPr>
          <p:cNvPr id="7" name="Picture 6">
            <a:extLst>
              <a:ext uri="{FF2B5EF4-FFF2-40B4-BE49-F238E27FC236}">
                <a16:creationId xmlns:a16="http://schemas.microsoft.com/office/drawing/2014/main" id="{351563FC-818A-3C4B-4AD2-C227DD084809}"/>
              </a:ext>
            </a:extLst>
          </p:cNvPr>
          <p:cNvPicPr>
            <a:picLocks noChangeAspect="1"/>
          </p:cNvPicPr>
          <p:nvPr/>
        </p:nvPicPr>
        <p:blipFill>
          <a:blip r:embed="rId8"/>
          <a:stretch>
            <a:fillRect/>
          </a:stretch>
        </p:blipFill>
        <p:spPr>
          <a:xfrm>
            <a:off x="8649849" y="1120936"/>
            <a:ext cx="1524213" cy="743054"/>
          </a:xfrm>
          <a:prstGeom prst="rect">
            <a:avLst/>
          </a:prstGeom>
        </p:spPr>
      </p:pic>
      <p:pic>
        <p:nvPicPr>
          <p:cNvPr id="9" name="Picture 8">
            <a:extLst>
              <a:ext uri="{FF2B5EF4-FFF2-40B4-BE49-F238E27FC236}">
                <a16:creationId xmlns:a16="http://schemas.microsoft.com/office/drawing/2014/main" id="{6ADD3AE1-57E1-7A86-259B-347C724551C0}"/>
              </a:ext>
            </a:extLst>
          </p:cNvPr>
          <p:cNvPicPr>
            <a:picLocks noChangeAspect="1"/>
          </p:cNvPicPr>
          <p:nvPr/>
        </p:nvPicPr>
        <p:blipFill>
          <a:blip r:embed="rId9"/>
          <a:srcRect t="48407"/>
          <a:stretch/>
        </p:blipFill>
        <p:spPr>
          <a:xfrm>
            <a:off x="1752914" y="2440038"/>
            <a:ext cx="4051683" cy="2826446"/>
          </a:xfrm>
          <a:prstGeom prst="rect">
            <a:avLst/>
          </a:prstGeom>
        </p:spPr>
      </p:pic>
      <p:pic>
        <p:nvPicPr>
          <p:cNvPr id="11" name="Picture 10">
            <a:extLst>
              <a:ext uri="{FF2B5EF4-FFF2-40B4-BE49-F238E27FC236}">
                <a16:creationId xmlns:a16="http://schemas.microsoft.com/office/drawing/2014/main" id="{0EDB3478-E6BE-A2EB-3A61-7E5091EC4445}"/>
              </a:ext>
            </a:extLst>
          </p:cNvPr>
          <p:cNvPicPr>
            <a:picLocks noChangeAspect="1"/>
          </p:cNvPicPr>
          <p:nvPr/>
        </p:nvPicPr>
        <p:blipFill>
          <a:blip r:embed="rId9"/>
          <a:srcRect t="6654" b="49465"/>
          <a:stretch/>
        </p:blipFill>
        <p:spPr>
          <a:xfrm>
            <a:off x="6061951" y="2440038"/>
            <a:ext cx="4763738" cy="2826446"/>
          </a:xfrm>
          <a:prstGeom prst="rect">
            <a:avLst/>
          </a:prstGeom>
        </p:spPr>
      </p:pic>
      <p:pic>
        <p:nvPicPr>
          <p:cNvPr id="10" name="Audio 9">
            <a:hlinkClick r:id="" action="ppaction://media"/>
            <a:extLst>
              <a:ext uri="{FF2B5EF4-FFF2-40B4-BE49-F238E27FC236}">
                <a16:creationId xmlns:a16="http://schemas.microsoft.com/office/drawing/2014/main" id="{51177074-B268-AA72-E147-83605E0458E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31020669"/>
      </p:ext>
    </p:extLst>
  </p:cSld>
  <p:clrMapOvr>
    <a:masterClrMapping/>
  </p:clrMapOvr>
  <mc:AlternateContent xmlns:mc="http://schemas.openxmlformats.org/markup-compatibility/2006">
    <mc:Choice xmlns:p14="http://schemas.microsoft.com/office/powerpoint/2010/main" Requires="p14">
      <p:transition p14:dur="100" advTm="30026">
        <p:cut/>
      </p:transition>
    </mc:Choice>
    <mc:Fallback>
      <p:transition advTm="30026">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2BE9A98B-66BD-EF08-9998-9C9309FFB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AD61BB-72D2-9F13-D8C4-61B6F1203D22}"/>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DFF64AA3-3B9B-A21F-9D0F-25F69B92BA4B}"/>
              </a:ext>
            </a:extLst>
          </p:cNvPr>
          <p:cNvSpPr>
            <a:spLocks noGrp="1"/>
          </p:cNvSpPr>
          <p:nvPr>
            <p:ph type="subTitle" idx="1"/>
          </p:nvPr>
        </p:nvSpPr>
        <p:spPr>
          <a:xfrm>
            <a:off x="1238250" y="1159042"/>
            <a:ext cx="9658350" cy="5010150"/>
          </a:xfrm>
        </p:spPr>
        <p:txBody>
          <a:bodyPr>
            <a:normAutofit/>
          </a:bodyPr>
          <a:lstStyle/>
          <a:p>
            <a:r>
              <a:rPr lang="en-US" sz="3000" dirty="0">
                <a:solidFill>
                  <a:schemeClr val="bg1"/>
                </a:solidFill>
              </a:rPr>
              <a:t>Q9. Paid users distribution</a:t>
            </a:r>
          </a:p>
          <a:p>
            <a:endParaRPr lang="en-IN" sz="2000" b="0" i="0" u="none" strike="noStrike" baseline="0" dirty="0">
              <a:solidFill>
                <a:schemeClr val="bg1"/>
              </a:solidFill>
              <a:latin typeface="Arial" panose="020B0604020202020204" pitchFamily="34" charset="0"/>
            </a:endParaRPr>
          </a:p>
          <a:p>
            <a:r>
              <a:rPr lang="en-IN" sz="2000" b="0" i="0" u="none" strike="noStrike" baseline="0" dirty="0">
                <a:solidFill>
                  <a:schemeClr val="bg1"/>
                </a:solidFill>
                <a:latin typeface="Arial" panose="020B0604020202020204" pitchFamily="34" charset="0"/>
              </a:rPr>
              <a:t> </a:t>
            </a:r>
          </a:p>
          <a:p>
            <a:r>
              <a:rPr lang="en-US" sz="2000" b="0" i="0" u="none" strike="noStrike" baseline="0" dirty="0">
                <a:solidFill>
                  <a:schemeClr val="bg1"/>
                </a:solidFill>
                <a:latin typeface="Arial" panose="020B0604020202020204" pitchFamily="34" charset="0"/>
              </a:rPr>
              <a:t>How does the paid user percentage vary across different platforms? </a:t>
            </a:r>
          </a:p>
        </p:txBody>
      </p:sp>
      <p:pic>
        <p:nvPicPr>
          <p:cNvPr id="6" name="Audio 5">
            <a:hlinkClick r:id="" action="ppaction://media"/>
            <a:extLst>
              <a:ext uri="{FF2B5EF4-FFF2-40B4-BE49-F238E27FC236}">
                <a16:creationId xmlns:a16="http://schemas.microsoft.com/office/drawing/2014/main" id="{6D6213CF-22CA-30FA-E0E6-079F7F61C59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40729380"/>
      </p:ext>
    </p:extLst>
  </p:cSld>
  <p:clrMapOvr>
    <a:masterClrMapping/>
  </p:clrMapOvr>
  <mc:AlternateContent xmlns:mc="http://schemas.openxmlformats.org/markup-compatibility/2006">
    <mc:Choice xmlns:p14="http://schemas.microsoft.com/office/powerpoint/2010/main" Requires="p14">
      <p:transition p14:dur="100" advTm="3658">
        <p:cut/>
      </p:transition>
    </mc:Choice>
    <mc:Fallback>
      <p:transition advTm="3658">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CEB029F4-7B8C-09F2-3597-9170782739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E0D383-861A-7A80-D7BC-FEF38ED60A15}"/>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E376915F-2B74-8C2B-8EC4-12ECDC1C988A}"/>
              </a:ext>
            </a:extLst>
          </p:cNvPr>
          <p:cNvSpPr>
            <a:spLocks noGrp="1"/>
          </p:cNvSpPr>
          <p:nvPr>
            <p:ph type="subTitle" idx="1"/>
          </p:nvPr>
        </p:nvSpPr>
        <p:spPr>
          <a:xfrm>
            <a:off x="1238250" y="1159042"/>
            <a:ext cx="9658350" cy="5010150"/>
          </a:xfrm>
        </p:spPr>
        <p:txBody>
          <a:bodyPr>
            <a:normAutofit/>
          </a:bodyPr>
          <a:lstStyle/>
          <a:p>
            <a:endParaRPr lang="en-US" sz="2000" b="0" i="0" u="none" strike="noStrike" baseline="0" dirty="0">
              <a:solidFill>
                <a:schemeClr val="bg1"/>
              </a:solidFill>
              <a:latin typeface="Arial" panose="020B0604020202020204" pitchFamily="34" charset="0"/>
            </a:endParaRPr>
          </a:p>
        </p:txBody>
      </p:sp>
      <p:pic>
        <p:nvPicPr>
          <p:cNvPr id="5" name="Picture 4">
            <a:extLst>
              <a:ext uri="{FF2B5EF4-FFF2-40B4-BE49-F238E27FC236}">
                <a16:creationId xmlns:a16="http://schemas.microsoft.com/office/drawing/2014/main" id="{F67DDBB9-D0B3-7745-ABF5-BDB22EFAD453}"/>
              </a:ext>
            </a:extLst>
          </p:cNvPr>
          <p:cNvPicPr>
            <a:picLocks noChangeAspect="1"/>
          </p:cNvPicPr>
          <p:nvPr/>
        </p:nvPicPr>
        <p:blipFill>
          <a:blip r:embed="rId6"/>
          <a:stretch>
            <a:fillRect/>
          </a:stretch>
        </p:blipFill>
        <p:spPr>
          <a:xfrm>
            <a:off x="6273654" y="2237300"/>
            <a:ext cx="5099759" cy="2400619"/>
          </a:xfrm>
          <a:prstGeom prst="rect">
            <a:avLst/>
          </a:prstGeom>
        </p:spPr>
      </p:pic>
      <p:pic>
        <p:nvPicPr>
          <p:cNvPr id="7" name="Picture 6">
            <a:extLst>
              <a:ext uri="{FF2B5EF4-FFF2-40B4-BE49-F238E27FC236}">
                <a16:creationId xmlns:a16="http://schemas.microsoft.com/office/drawing/2014/main" id="{227D314B-9CF1-F85D-FB29-FED0FC8E3FA9}"/>
              </a:ext>
            </a:extLst>
          </p:cNvPr>
          <p:cNvPicPr>
            <a:picLocks noChangeAspect="1"/>
          </p:cNvPicPr>
          <p:nvPr/>
        </p:nvPicPr>
        <p:blipFill>
          <a:blip r:embed="rId7"/>
          <a:stretch>
            <a:fillRect/>
          </a:stretch>
        </p:blipFill>
        <p:spPr>
          <a:xfrm>
            <a:off x="528520" y="2174852"/>
            <a:ext cx="4937379" cy="2431843"/>
          </a:xfrm>
          <a:prstGeom prst="rect">
            <a:avLst/>
          </a:prstGeom>
        </p:spPr>
      </p:pic>
      <p:pic>
        <p:nvPicPr>
          <p:cNvPr id="17" name="Audio 16">
            <a:hlinkClick r:id="" action="ppaction://media"/>
            <a:extLst>
              <a:ext uri="{FF2B5EF4-FFF2-40B4-BE49-F238E27FC236}">
                <a16:creationId xmlns:a16="http://schemas.microsoft.com/office/drawing/2014/main" id="{7130E482-88DA-FA0C-EDC3-C71BC442820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62936991"/>
      </p:ext>
    </p:extLst>
  </p:cSld>
  <p:clrMapOvr>
    <a:masterClrMapping/>
  </p:clrMapOvr>
  <mc:AlternateContent xmlns:mc="http://schemas.openxmlformats.org/markup-compatibility/2006">
    <mc:Choice xmlns:p14="http://schemas.microsoft.com/office/powerpoint/2010/main" Requires="p14">
      <p:transition p14:dur="100" advTm="27356">
        <p:cut/>
      </p:transition>
    </mc:Choice>
    <mc:Fallback>
      <p:transition advTm="27356">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98EED4F0-B23A-105C-95B7-C1C4EC31DE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D8C8F9-E089-6038-4BEA-C716FE1FEACF}"/>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6BACB74C-8948-182E-73E9-2405941D94A5}"/>
              </a:ext>
            </a:extLst>
          </p:cNvPr>
          <p:cNvSpPr>
            <a:spLocks noGrp="1"/>
          </p:cNvSpPr>
          <p:nvPr>
            <p:ph type="subTitle" idx="1"/>
          </p:nvPr>
        </p:nvSpPr>
        <p:spPr>
          <a:xfrm>
            <a:off x="1238250" y="1159042"/>
            <a:ext cx="9658350" cy="5010150"/>
          </a:xfrm>
        </p:spPr>
        <p:txBody>
          <a:bodyPr>
            <a:normAutofit/>
          </a:bodyPr>
          <a:lstStyle/>
          <a:p>
            <a:endParaRPr lang="en-US" sz="2000" b="0" i="0" u="none" strike="noStrike" baseline="0" dirty="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1D8180B7-0AB2-AC53-1DDA-184B3E4B1A33}"/>
              </a:ext>
            </a:extLst>
          </p:cNvPr>
          <p:cNvPicPr>
            <a:picLocks noChangeAspect="1"/>
          </p:cNvPicPr>
          <p:nvPr/>
        </p:nvPicPr>
        <p:blipFill>
          <a:blip r:embed="rId6"/>
          <a:srcRect t="8321" b="50000"/>
          <a:stretch/>
        </p:blipFill>
        <p:spPr>
          <a:xfrm>
            <a:off x="6096000" y="1773936"/>
            <a:ext cx="4617671" cy="3145537"/>
          </a:xfrm>
          <a:prstGeom prst="rect">
            <a:avLst/>
          </a:prstGeom>
        </p:spPr>
      </p:pic>
      <p:pic>
        <p:nvPicPr>
          <p:cNvPr id="9" name="Picture 8">
            <a:extLst>
              <a:ext uri="{FF2B5EF4-FFF2-40B4-BE49-F238E27FC236}">
                <a16:creationId xmlns:a16="http://schemas.microsoft.com/office/drawing/2014/main" id="{F57CC5A0-6C68-8F01-F397-8DB1F209D7E8}"/>
              </a:ext>
            </a:extLst>
          </p:cNvPr>
          <p:cNvPicPr>
            <a:picLocks noChangeAspect="1"/>
          </p:cNvPicPr>
          <p:nvPr/>
        </p:nvPicPr>
        <p:blipFill>
          <a:blip r:embed="rId6"/>
          <a:srcRect t="52550" r="1833" b="2293"/>
          <a:stretch/>
        </p:blipFill>
        <p:spPr>
          <a:xfrm>
            <a:off x="1238251" y="1856231"/>
            <a:ext cx="4074414" cy="3063242"/>
          </a:xfrm>
          <a:prstGeom prst="rect">
            <a:avLst/>
          </a:prstGeom>
        </p:spPr>
      </p:pic>
      <p:pic>
        <p:nvPicPr>
          <p:cNvPr id="19" name="Audio 18">
            <a:hlinkClick r:id="" action="ppaction://media"/>
            <a:extLst>
              <a:ext uri="{FF2B5EF4-FFF2-40B4-BE49-F238E27FC236}">
                <a16:creationId xmlns:a16="http://schemas.microsoft.com/office/drawing/2014/main" id="{28DB7774-C04F-ADB4-4C20-0C28461E8C8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31228166"/>
      </p:ext>
    </p:extLst>
  </p:cSld>
  <p:clrMapOvr>
    <a:masterClrMapping/>
  </p:clrMapOvr>
  <mc:AlternateContent xmlns:mc="http://schemas.openxmlformats.org/markup-compatibility/2006">
    <mc:Choice xmlns:p14="http://schemas.microsoft.com/office/powerpoint/2010/main" Requires="p14">
      <p:transition p14:dur="100" advTm="37762">
        <p:cut/>
      </p:transition>
    </mc:Choice>
    <mc:Fallback>
      <p:transition advTm="37762">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D7C35C0D-0A1E-95C1-0F37-57E9DE3F56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314EAD-7AC9-7B15-4D0D-D712BCBDE1CF}"/>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4D2E4DDF-55E5-902F-C2D3-76DD38DB75D1}"/>
              </a:ext>
            </a:extLst>
          </p:cNvPr>
          <p:cNvSpPr>
            <a:spLocks noGrp="1"/>
          </p:cNvSpPr>
          <p:nvPr>
            <p:ph type="subTitle" idx="1"/>
          </p:nvPr>
        </p:nvSpPr>
        <p:spPr>
          <a:xfrm>
            <a:off x="1238250" y="1159042"/>
            <a:ext cx="9658350" cy="5010150"/>
          </a:xfrm>
        </p:spPr>
        <p:txBody>
          <a:bodyPr>
            <a:normAutofit/>
          </a:bodyPr>
          <a:lstStyle/>
          <a:p>
            <a:endParaRPr lang="en-US" sz="2000" b="0" i="0" u="none" strike="noStrike" baseline="0" dirty="0">
              <a:solidFill>
                <a:schemeClr val="bg1"/>
              </a:solidFill>
              <a:latin typeface="Arial" panose="020B0604020202020204" pitchFamily="34" charset="0"/>
            </a:endParaRPr>
          </a:p>
        </p:txBody>
      </p:sp>
      <p:pic>
        <p:nvPicPr>
          <p:cNvPr id="5" name="Picture 4">
            <a:extLst>
              <a:ext uri="{FF2B5EF4-FFF2-40B4-BE49-F238E27FC236}">
                <a16:creationId xmlns:a16="http://schemas.microsoft.com/office/drawing/2014/main" id="{76F0C7F1-729B-C6C0-66C8-9E65E4BED14B}"/>
              </a:ext>
            </a:extLst>
          </p:cNvPr>
          <p:cNvPicPr>
            <a:picLocks noChangeAspect="1"/>
          </p:cNvPicPr>
          <p:nvPr/>
        </p:nvPicPr>
        <p:blipFill>
          <a:blip r:embed="rId6"/>
          <a:srcRect l="922" t="467" r="952" b="767"/>
          <a:stretch/>
        </p:blipFill>
        <p:spPr>
          <a:xfrm>
            <a:off x="1828800" y="1366576"/>
            <a:ext cx="8289889" cy="3878663"/>
          </a:xfrm>
          <a:prstGeom prst="rect">
            <a:avLst/>
          </a:prstGeom>
        </p:spPr>
      </p:pic>
      <p:pic>
        <p:nvPicPr>
          <p:cNvPr id="15" name="Audio 14">
            <a:hlinkClick r:id="" action="ppaction://media"/>
            <a:extLst>
              <a:ext uri="{FF2B5EF4-FFF2-40B4-BE49-F238E27FC236}">
                <a16:creationId xmlns:a16="http://schemas.microsoft.com/office/drawing/2014/main" id="{8ABFC4D4-5164-2418-A416-FC3CEA307EC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11737927"/>
      </p:ext>
    </p:extLst>
  </p:cSld>
  <p:clrMapOvr>
    <a:masterClrMapping/>
  </p:clrMapOvr>
  <mc:AlternateContent xmlns:mc="http://schemas.openxmlformats.org/markup-compatibility/2006">
    <mc:Choice xmlns:p14="http://schemas.microsoft.com/office/powerpoint/2010/main" Requires="p14">
      <p:transition p14:dur="100" advTm="18633">
        <p:cut/>
      </p:transition>
    </mc:Choice>
    <mc:Fallback>
      <p:transition advTm="18633">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D7EF21BA-FC71-7216-53E7-D6B455DB6C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973472-CCDD-BE5F-A4EA-5D911C382802}"/>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450B6E3C-55A7-4830-1E65-20D15FC963E0}"/>
              </a:ext>
            </a:extLst>
          </p:cNvPr>
          <p:cNvSpPr>
            <a:spLocks noGrp="1"/>
          </p:cNvSpPr>
          <p:nvPr>
            <p:ph type="subTitle" idx="1"/>
          </p:nvPr>
        </p:nvSpPr>
        <p:spPr>
          <a:xfrm>
            <a:off x="1238250" y="1159042"/>
            <a:ext cx="9658350" cy="5010150"/>
          </a:xfrm>
        </p:spPr>
        <p:txBody>
          <a:bodyPr>
            <a:normAutofit/>
          </a:bodyPr>
          <a:lstStyle/>
          <a:p>
            <a:r>
              <a:rPr lang="en-US" sz="3000" dirty="0">
                <a:solidFill>
                  <a:schemeClr val="bg1"/>
                </a:solidFill>
              </a:rPr>
              <a:t>Q10. Revenue Analysis</a:t>
            </a:r>
          </a:p>
          <a:p>
            <a:endParaRPr lang="en-IN" sz="1800" b="0" i="0" u="none" strike="noStrike" baseline="0" dirty="0">
              <a:solidFill>
                <a:srgbClr val="000000"/>
              </a:solidFill>
              <a:latin typeface="Arial" panose="020B0604020202020204" pitchFamily="34" charset="0"/>
            </a:endParaRPr>
          </a:p>
          <a:p>
            <a:r>
              <a:rPr lang="en-US" sz="2000" b="0" i="0" u="none" strike="noStrike" baseline="0" dirty="0">
                <a:solidFill>
                  <a:schemeClr val="bg1"/>
                </a:solidFill>
                <a:latin typeface="Arial" panose="020B0604020202020204" pitchFamily="34" charset="0"/>
              </a:rPr>
              <a:t>Assume the following monthly subscription prices, calculate the total revenue generated by both platforms (</a:t>
            </a:r>
            <a:r>
              <a:rPr lang="en-US" sz="2000" b="0" i="0" u="none" strike="noStrike" baseline="0" dirty="0" err="1">
                <a:solidFill>
                  <a:schemeClr val="bg1"/>
                </a:solidFill>
                <a:latin typeface="Arial" panose="020B0604020202020204" pitchFamily="34" charset="0"/>
              </a:rPr>
              <a:t>LioCinema</a:t>
            </a:r>
            <a:r>
              <a:rPr lang="en-US" sz="2000" b="0" i="0" u="none" strike="noStrike" baseline="0" dirty="0">
                <a:solidFill>
                  <a:schemeClr val="bg1"/>
                </a:solidFill>
                <a:latin typeface="Arial" panose="020B0604020202020204" pitchFamily="34" charset="0"/>
              </a:rPr>
              <a:t> and </a:t>
            </a:r>
            <a:r>
              <a:rPr lang="en-US" sz="2000" b="0" i="0" u="none" strike="noStrike" baseline="0" dirty="0" err="1">
                <a:solidFill>
                  <a:schemeClr val="bg1"/>
                </a:solidFill>
                <a:latin typeface="Arial" panose="020B0604020202020204" pitchFamily="34" charset="0"/>
              </a:rPr>
              <a:t>Jotstar</a:t>
            </a:r>
            <a:r>
              <a:rPr lang="en-US" sz="2000" b="0" i="0" u="none" strike="noStrike" baseline="0" dirty="0">
                <a:solidFill>
                  <a:schemeClr val="bg1"/>
                </a:solidFill>
                <a:latin typeface="Arial" panose="020B0604020202020204" pitchFamily="34" charset="0"/>
              </a:rPr>
              <a:t>) for the analysis period (January to November 2024). </a:t>
            </a:r>
          </a:p>
        </p:txBody>
      </p:sp>
      <p:pic>
        <p:nvPicPr>
          <p:cNvPr id="5" name="Picture 4">
            <a:extLst>
              <a:ext uri="{FF2B5EF4-FFF2-40B4-BE49-F238E27FC236}">
                <a16:creationId xmlns:a16="http://schemas.microsoft.com/office/drawing/2014/main" id="{8AA9B924-D561-B9BF-2E7E-A6D216C717C6}"/>
              </a:ext>
            </a:extLst>
          </p:cNvPr>
          <p:cNvPicPr>
            <a:picLocks noChangeAspect="1"/>
          </p:cNvPicPr>
          <p:nvPr/>
        </p:nvPicPr>
        <p:blipFill>
          <a:blip r:embed="rId5"/>
          <a:stretch>
            <a:fillRect/>
          </a:stretch>
        </p:blipFill>
        <p:spPr>
          <a:xfrm>
            <a:off x="3452447" y="3438144"/>
            <a:ext cx="5229955" cy="1943371"/>
          </a:xfrm>
          <a:prstGeom prst="rect">
            <a:avLst/>
          </a:prstGeom>
        </p:spPr>
      </p:pic>
      <p:pic>
        <p:nvPicPr>
          <p:cNvPr id="7" name="Audio 6">
            <a:hlinkClick r:id="" action="ppaction://media"/>
            <a:extLst>
              <a:ext uri="{FF2B5EF4-FFF2-40B4-BE49-F238E27FC236}">
                <a16:creationId xmlns:a16="http://schemas.microsoft.com/office/drawing/2014/main" id="{5FF16BB2-71AC-3545-11E7-E2D7C4F3E64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59075409"/>
      </p:ext>
    </p:extLst>
  </p:cSld>
  <p:clrMapOvr>
    <a:masterClrMapping/>
  </p:clrMapOvr>
  <mc:AlternateContent xmlns:mc="http://schemas.openxmlformats.org/markup-compatibility/2006">
    <mc:Choice xmlns:p14="http://schemas.microsoft.com/office/powerpoint/2010/main" Requires="p14">
      <p:transition p14:dur="100" advTm="3749">
        <p:cut/>
      </p:transition>
    </mc:Choice>
    <mc:Fallback>
      <p:transition advTm="3749">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BA7C5793-A907-5B47-8DF3-50347F1E5B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4EEED4-6E25-E12A-ADB6-996F1D5AD62C}"/>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64F56A1E-3A49-9004-B9D9-5CCE98F23155}"/>
              </a:ext>
            </a:extLst>
          </p:cNvPr>
          <p:cNvSpPr>
            <a:spLocks noGrp="1"/>
          </p:cNvSpPr>
          <p:nvPr>
            <p:ph type="subTitle" idx="1"/>
          </p:nvPr>
        </p:nvSpPr>
        <p:spPr>
          <a:xfrm>
            <a:off x="1238250" y="1159042"/>
            <a:ext cx="9658350" cy="5010150"/>
          </a:xfrm>
        </p:spPr>
        <p:txBody>
          <a:bodyPr>
            <a:normAutofit/>
          </a:bodyPr>
          <a:lstStyle/>
          <a:p>
            <a:r>
              <a:rPr lang="en-IN" sz="1800" b="0" i="0" u="none" strike="noStrike" baseline="0" dirty="0">
                <a:solidFill>
                  <a:schemeClr val="bg1"/>
                </a:solidFill>
                <a:latin typeface="Arial" panose="020B0604020202020204" pitchFamily="34" charset="0"/>
              </a:rPr>
              <a:t>Lio Cinema vs </a:t>
            </a:r>
            <a:r>
              <a:rPr lang="en-IN" sz="1800" b="0" i="0" u="none" strike="noStrike" baseline="0" dirty="0" err="1">
                <a:solidFill>
                  <a:schemeClr val="bg1"/>
                </a:solidFill>
                <a:latin typeface="Arial" panose="020B0604020202020204" pitchFamily="34" charset="0"/>
              </a:rPr>
              <a:t>Jotstar</a:t>
            </a:r>
            <a:endParaRPr lang="en-IN" sz="1800" b="0" i="0" u="none" strike="noStrike" baseline="0" dirty="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BFC6FD8D-ED42-9254-439D-DAE653175F80}"/>
              </a:ext>
            </a:extLst>
          </p:cNvPr>
          <p:cNvPicPr>
            <a:picLocks noChangeAspect="1"/>
          </p:cNvPicPr>
          <p:nvPr/>
        </p:nvPicPr>
        <p:blipFill>
          <a:blip r:embed="rId6"/>
          <a:stretch>
            <a:fillRect/>
          </a:stretch>
        </p:blipFill>
        <p:spPr>
          <a:xfrm>
            <a:off x="6272784" y="2978235"/>
            <a:ext cx="5846064" cy="2923032"/>
          </a:xfrm>
          <a:prstGeom prst="rect">
            <a:avLst/>
          </a:prstGeom>
        </p:spPr>
      </p:pic>
      <p:pic>
        <p:nvPicPr>
          <p:cNvPr id="1026" name="Picture 2" descr="Uploaded image">
            <a:extLst>
              <a:ext uri="{FF2B5EF4-FFF2-40B4-BE49-F238E27FC236}">
                <a16:creationId xmlns:a16="http://schemas.microsoft.com/office/drawing/2014/main" id="{866F81E4-BD44-7910-57DD-A4C90AB87B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823" y="2978235"/>
            <a:ext cx="5683673" cy="29230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9B9BA1F-9FF9-342E-75E1-7041A95A9618}"/>
              </a:ext>
            </a:extLst>
          </p:cNvPr>
          <p:cNvPicPr>
            <a:picLocks noChangeAspect="1"/>
          </p:cNvPicPr>
          <p:nvPr/>
        </p:nvPicPr>
        <p:blipFill>
          <a:blip r:embed="rId8"/>
          <a:stretch>
            <a:fillRect/>
          </a:stretch>
        </p:blipFill>
        <p:spPr>
          <a:xfrm>
            <a:off x="915185" y="1651559"/>
            <a:ext cx="10593278" cy="1086002"/>
          </a:xfrm>
          <a:prstGeom prst="rect">
            <a:avLst/>
          </a:prstGeom>
        </p:spPr>
      </p:pic>
      <p:pic>
        <p:nvPicPr>
          <p:cNvPr id="31" name="Audio 30">
            <a:hlinkClick r:id="" action="ppaction://media"/>
            <a:extLst>
              <a:ext uri="{FF2B5EF4-FFF2-40B4-BE49-F238E27FC236}">
                <a16:creationId xmlns:a16="http://schemas.microsoft.com/office/drawing/2014/main" id="{61087D45-2AB7-7E7E-CBDD-F470991EC6C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76197644"/>
      </p:ext>
    </p:extLst>
  </p:cSld>
  <p:clrMapOvr>
    <a:masterClrMapping/>
  </p:clrMapOvr>
  <mc:AlternateContent xmlns:mc="http://schemas.openxmlformats.org/markup-compatibility/2006">
    <mc:Choice xmlns:p14="http://schemas.microsoft.com/office/powerpoint/2010/main" Requires="p14">
      <p:transition p14:dur="100" advTm="44664">
        <p:cut/>
      </p:transition>
    </mc:Choice>
    <mc:Fallback>
      <p:transition advTm="44664">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D5B168D0-C63E-5C7F-35C4-0F0C842C68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AD016-727E-F42F-505C-42390B0FD658}"/>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85597062-A49F-9296-70B3-D07C4F9D61C0}"/>
              </a:ext>
            </a:extLst>
          </p:cNvPr>
          <p:cNvSpPr>
            <a:spLocks noGrp="1"/>
          </p:cNvSpPr>
          <p:nvPr>
            <p:ph type="subTitle" idx="1"/>
          </p:nvPr>
        </p:nvSpPr>
        <p:spPr>
          <a:xfrm>
            <a:off x="1238250" y="1159042"/>
            <a:ext cx="9658350" cy="5010150"/>
          </a:xfrm>
        </p:spPr>
        <p:txBody>
          <a:bodyPr>
            <a:normAutofit/>
          </a:bodyPr>
          <a:lstStyle/>
          <a:p>
            <a:r>
              <a:rPr lang="en-IN" sz="1800" b="0" i="0" u="none" strike="noStrike" baseline="0" dirty="0">
                <a:solidFill>
                  <a:schemeClr val="bg1"/>
                </a:solidFill>
                <a:latin typeface="Arial" panose="020B0604020202020204" pitchFamily="34" charset="0"/>
              </a:rPr>
              <a:t>Lio Cinema vs </a:t>
            </a:r>
            <a:r>
              <a:rPr lang="en-IN" sz="1800" b="0" i="0" u="none" strike="noStrike" baseline="0" dirty="0" err="1">
                <a:solidFill>
                  <a:schemeClr val="bg1"/>
                </a:solidFill>
                <a:latin typeface="Arial" panose="020B0604020202020204" pitchFamily="34" charset="0"/>
              </a:rPr>
              <a:t>Jotstar</a:t>
            </a:r>
            <a:endParaRPr lang="en-IN" sz="1800" b="0" i="0" u="none" strike="noStrike" baseline="0" dirty="0">
              <a:solidFill>
                <a:schemeClr val="bg1"/>
              </a:solidFill>
              <a:latin typeface="Arial" panose="020B0604020202020204" pitchFamily="34" charset="0"/>
            </a:endParaRPr>
          </a:p>
        </p:txBody>
      </p:sp>
      <p:pic>
        <p:nvPicPr>
          <p:cNvPr id="5" name="Picture 4">
            <a:extLst>
              <a:ext uri="{FF2B5EF4-FFF2-40B4-BE49-F238E27FC236}">
                <a16:creationId xmlns:a16="http://schemas.microsoft.com/office/drawing/2014/main" id="{8231D45B-FEC0-AF7B-2DD0-5BB0B093B821}"/>
              </a:ext>
            </a:extLst>
          </p:cNvPr>
          <p:cNvPicPr>
            <a:picLocks noChangeAspect="1"/>
          </p:cNvPicPr>
          <p:nvPr/>
        </p:nvPicPr>
        <p:blipFill>
          <a:blip r:embed="rId6"/>
          <a:stretch>
            <a:fillRect/>
          </a:stretch>
        </p:blipFill>
        <p:spPr>
          <a:xfrm>
            <a:off x="443149" y="2481127"/>
            <a:ext cx="5300813" cy="2328614"/>
          </a:xfrm>
          <a:prstGeom prst="rect">
            <a:avLst/>
          </a:prstGeom>
        </p:spPr>
      </p:pic>
      <p:pic>
        <p:nvPicPr>
          <p:cNvPr id="8" name="Picture 7">
            <a:extLst>
              <a:ext uri="{FF2B5EF4-FFF2-40B4-BE49-F238E27FC236}">
                <a16:creationId xmlns:a16="http://schemas.microsoft.com/office/drawing/2014/main" id="{F675720D-2922-A377-3D16-11210763D168}"/>
              </a:ext>
            </a:extLst>
          </p:cNvPr>
          <p:cNvPicPr>
            <a:picLocks noChangeAspect="1"/>
          </p:cNvPicPr>
          <p:nvPr/>
        </p:nvPicPr>
        <p:blipFill>
          <a:blip r:embed="rId7"/>
          <a:stretch>
            <a:fillRect/>
          </a:stretch>
        </p:blipFill>
        <p:spPr>
          <a:xfrm>
            <a:off x="6448039" y="2481128"/>
            <a:ext cx="5406125" cy="2328613"/>
          </a:xfrm>
          <a:prstGeom prst="rect">
            <a:avLst/>
          </a:prstGeom>
        </p:spPr>
      </p:pic>
      <p:pic>
        <p:nvPicPr>
          <p:cNvPr id="18" name="Audio 17">
            <a:hlinkClick r:id="" action="ppaction://media"/>
            <a:extLst>
              <a:ext uri="{FF2B5EF4-FFF2-40B4-BE49-F238E27FC236}">
                <a16:creationId xmlns:a16="http://schemas.microsoft.com/office/drawing/2014/main" id="{CB350C3F-CE78-8564-3510-F65A2DBB563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26423667"/>
      </p:ext>
    </p:extLst>
  </p:cSld>
  <p:clrMapOvr>
    <a:masterClrMapping/>
  </p:clrMapOvr>
  <mc:AlternateContent xmlns:mc="http://schemas.openxmlformats.org/markup-compatibility/2006">
    <mc:Choice xmlns:p14="http://schemas.microsoft.com/office/powerpoint/2010/main" Requires="p14">
      <p:transition p14:dur="100" advTm="14488">
        <p:cut/>
      </p:transition>
    </mc:Choice>
    <mc:Fallback>
      <p:transition advTm="14488">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E864E580-36C4-4051-C109-A7F998C7D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C0B244-2178-B497-6A3F-6C678019E446}"/>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D5AEA69C-12A6-AE45-B80B-931D2E340598}"/>
              </a:ext>
            </a:extLst>
          </p:cNvPr>
          <p:cNvSpPr>
            <a:spLocks noGrp="1"/>
          </p:cNvSpPr>
          <p:nvPr>
            <p:ph type="subTitle" idx="1"/>
          </p:nvPr>
        </p:nvSpPr>
        <p:spPr>
          <a:xfrm>
            <a:off x="1238250" y="1159042"/>
            <a:ext cx="9658350" cy="5010150"/>
          </a:xfrm>
        </p:spPr>
        <p:txBody>
          <a:bodyPr>
            <a:normAutofit/>
          </a:bodyPr>
          <a:lstStyle/>
          <a:p>
            <a:r>
              <a:rPr lang="en-IN" sz="1800" b="0" i="0" u="none" strike="noStrike" baseline="0" dirty="0">
                <a:solidFill>
                  <a:schemeClr val="bg1"/>
                </a:solidFill>
                <a:latin typeface="Arial" panose="020B0604020202020204" pitchFamily="34" charset="0"/>
              </a:rPr>
              <a:t>Lio Cinema vs </a:t>
            </a:r>
            <a:r>
              <a:rPr lang="en-IN" sz="1800" b="0" i="0" u="none" strike="noStrike" baseline="0" dirty="0" err="1">
                <a:solidFill>
                  <a:schemeClr val="bg1"/>
                </a:solidFill>
                <a:latin typeface="Arial" panose="020B0604020202020204" pitchFamily="34" charset="0"/>
              </a:rPr>
              <a:t>Jotstar</a:t>
            </a:r>
            <a:endParaRPr lang="en-IN" sz="1800" b="0" i="0" u="none" strike="noStrike" baseline="0" dirty="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FC41832C-3E6C-2B61-4983-EDEC8A668A3D}"/>
              </a:ext>
            </a:extLst>
          </p:cNvPr>
          <p:cNvPicPr>
            <a:picLocks noChangeAspect="1"/>
          </p:cNvPicPr>
          <p:nvPr/>
        </p:nvPicPr>
        <p:blipFill>
          <a:blip r:embed="rId6"/>
          <a:stretch>
            <a:fillRect/>
          </a:stretch>
        </p:blipFill>
        <p:spPr>
          <a:xfrm>
            <a:off x="6448040" y="2481126"/>
            <a:ext cx="5425894" cy="2328613"/>
          </a:xfrm>
          <a:prstGeom prst="rect">
            <a:avLst/>
          </a:prstGeom>
        </p:spPr>
      </p:pic>
      <p:pic>
        <p:nvPicPr>
          <p:cNvPr id="11" name="Picture 10">
            <a:extLst>
              <a:ext uri="{FF2B5EF4-FFF2-40B4-BE49-F238E27FC236}">
                <a16:creationId xmlns:a16="http://schemas.microsoft.com/office/drawing/2014/main" id="{2A995E9C-4BD3-0F65-37C7-CBF585F79CFB}"/>
              </a:ext>
            </a:extLst>
          </p:cNvPr>
          <p:cNvPicPr>
            <a:picLocks noChangeAspect="1"/>
          </p:cNvPicPr>
          <p:nvPr/>
        </p:nvPicPr>
        <p:blipFill>
          <a:blip r:embed="rId7"/>
          <a:stretch>
            <a:fillRect/>
          </a:stretch>
        </p:blipFill>
        <p:spPr>
          <a:xfrm>
            <a:off x="249419" y="2481127"/>
            <a:ext cx="5565382" cy="2328612"/>
          </a:xfrm>
          <a:prstGeom prst="rect">
            <a:avLst/>
          </a:prstGeom>
        </p:spPr>
      </p:pic>
      <p:pic>
        <p:nvPicPr>
          <p:cNvPr id="8" name="Audio 7">
            <a:hlinkClick r:id="" action="ppaction://media"/>
            <a:extLst>
              <a:ext uri="{FF2B5EF4-FFF2-40B4-BE49-F238E27FC236}">
                <a16:creationId xmlns:a16="http://schemas.microsoft.com/office/drawing/2014/main" id="{2FC99DDD-1992-34B2-FB7A-57B70390B2B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16570026"/>
      </p:ext>
    </p:extLst>
  </p:cSld>
  <p:clrMapOvr>
    <a:masterClrMapping/>
  </p:clrMapOvr>
  <mc:AlternateContent xmlns:mc="http://schemas.openxmlformats.org/markup-compatibility/2006">
    <mc:Choice xmlns:p14="http://schemas.microsoft.com/office/powerpoint/2010/main" Requires="p14">
      <p:transition p14:dur="100" advTm="23889">
        <p:cut/>
      </p:transition>
    </mc:Choice>
    <mc:Fallback>
      <p:transition advTm="23889">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66D0DE02-D2F9-8DD2-6F66-C83A5B5AF7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8445BF-D110-4299-7F80-1413F1FA950F}"/>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D56C2C15-8982-01A8-C6BA-CF0D427DC547}"/>
              </a:ext>
            </a:extLst>
          </p:cNvPr>
          <p:cNvSpPr>
            <a:spLocks noGrp="1"/>
          </p:cNvSpPr>
          <p:nvPr>
            <p:ph type="subTitle" idx="1"/>
          </p:nvPr>
        </p:nvSpPr>
        <p:spPr>
          <a:xfrm>
            <a:off x="1238250" y="1159042"/>
            <a:ext cx="9658350" cy="5010150"/>
          </a:xfrm>
        </p:spPr>
        <p:txBody>
          <a:bodyPr>
            <a:normAutofit/>
          </a:bodyPr>
          <a:lstStyle/>
          <a:p>
            <a:endParaRPr lang="en-IN" sz="1800" b="0" i="0" u="none" strike="noStrike" baseline="0" dirty="0">
              <a:solidFill>
                <a:schemeClr val="bg1"/>
              </a:solidFill>
              <a:latin typeface="Arial" panose="020B0604020202020204" pitchFamily="34" charset="0"/>
            </a:endParaRPr>
          </a:p>
        </p:txBody>
      </p:sp>
      <p:pic>
        <p:nvPicPr>
          <p:cNvPr id="13" name="Picture 12">
            <a:extLst>
              <a:ext uri="{FF2B5EF4-FFF2-40B4-BE49-F238E27FC236}">
                <a16:creationId xmlns:a16="http://schemas.microsoft.com/office/drawing/2014/main" id="{95DD3075-2731-9D64-D407-EE432250C438}"/>
              </a:ext>
            </a:extLst>
          </p:cNvPr>
          <p:cNvPicPr>
            <a:picLocks noChangeAspect="1"/>
          </p:cNvPicPr>
          <p:nvPr/>
        </p:nvPicPr>
        <p:blipFill>
          <a:blip r:embed="rId6"/>
          <a:stretch>
            <a:fillRect/>
          </a:stretch>
        </p:blipFill>
        <p:spPr>
          <a:xfrm>
            <a:off x="843195" y="962685"/>
            <a:ext cx="3929973" cy="5332671"/>
          </a:xfrm>
          <a:prstGeom prst="rect">
            <a:avLst/>
          </a:prstGeom>
        </p:spPr>
      </p:pic>
      <p:pic>
        <p:nvPicPr>
          <p:cNvPr id="15" name="Picture 14">
            <a:extLst>
              <a:ext uri="{FF2B5EF4-FFF2-40B4-BE49-F238E27FC236}">
                <a16:creationId xmlns:a16="http://schemas.microsoft.com/office/drawing/2014/main" id="{3239684A-BEB1-3632-50E2-245D51D4FC49}"/>
              </a:ext>
            </a:extLst>
          </p:cNvPr>
          <p:cNvPicPr>
            <a:picLocks noChangeAspect="1"/>
          </p:cNvPicPr>
          <p:nvPr/>
        </p:nvPicPr>
        <p:blipFill>
          <a:blip r:embed="rId7"/>
          <a:stretch>
            <a:fillRect/>
          </a:stretch>
        </p:blipFill>
        <p:spPr>
          <a:xfrm>
            <a:off x="6241800" y="1201802"/>
            <a:ext cx="4711950" cy="2030841"/>
          </a:xfrm>
          <a:prstGeom prst="rect">
            <a:avLst/>
          </a:prstGeom>
        </p:spPr>
      </p:pic>
      <p:pic>
        <p:nvPicPr>
          <p:cNvPr id="17" name="Picture 16">
            <a:extLst>
              <a:ext uri="{FF2B5EF4-FFF2-40B4-BE49-F238E27FC236}">
                <a16:creationId xmlns:a16="http://schemas.microsoft.com/office/drawing/2014/main" id="{607358A6-9736-783E-004B-1A8253B49F68}"/>
              </a:ext>
            </a:extLst>
          </p:cNvPr>
          <p:cNvPicPr>
            <a:picLocks noChangeAspect="1"/>
          </p:cNvPicPr>
          <p:nvPr/>
        </p:nvPicPr>
        <p:blipFill>
          <a:blip r:embed="rId8"/>
          <a:stretch>
            <a:fillRect/>
          </a:stretch>
        </p:blipFill>
        <p:spPr>
          <a:xfrm>
            <a:off x="6241800" y="3744229"/>
            <a:ext cx="4864197" cy="2269958"/>
          </a:xfrm>
          <a:prstGeom prst="rect">
            <a:avLst/>
          </a:prstGeom>
        </p:spPr>
      </p:pic>
      <p:sp>
        <p:nvSpPr>
          <p:cNvPr id="18" name="TextBox 17">
            <a:extLst>
              <a:ext uri="{FF2B5EF4-FFF2-40B4-BE49-F238E27FC236}">
                <a16:creationId xmlns:a16="http://schemas.microsoft.com/office/drawing/2014/main" id="{B155F637-CE6C-19DF-01B9-85191601DC7B}"/>
              </a:ext>
            </a:extLst>
          </p:cNvPr>
          <p:cNvSpPr txBox="1"/>
          <p:nvPr/>
        </p:nvSpPr>
        <p:spPr>
          <a:xfrm>
            <a:off x="7818008" y="755861"/>
            <a:ext cx="1711779" cy="369332"/>
          </a:xfrm>
          <a:prstGeom prst="rect">
            <a:avLst/>
          </a:prstGeom>
          <a:noFill/>
        </p:spPr>
        <p:txBody>
          <a:bodyPr wrap="square" rtlCol="0">
            <a:spAutoFit/>
          </a:bodyPr>
          <a:lstStyle/>
          <a:p>
            <a:pPr algn="ctr"/>
            <a:r>
              <a:rPr lang="en-IN" dirty="0">
                <a:solidFill>
                  <a:schemeClr val="bg1"/>
                </a:solidFill>
              </a:rPr>
              <a:t>Lio Cinema</a:t>
            </a:r>
          </a:p>
        </p:txBody>
      </p:sp>
      <p:sp>
        <p:nvSpPr>
          <p:cNvPr id="19" name="TextBox 18">
            <a:extLst>
              <a:ext uri="{FF2B5EF4-FFF2-40B4-BE49-F238E27FC236}">
                <a16:creationId xmlns:a16="http://schemas.microsoft.com/office/drawing/2014/main" id="{C3FA93F5-FA2D-6A0C-D8DF-EADD7F641137}"/>
              </a:ext>
            </a:extLst>
          </p:cNvPr>
          <p:cNvSpPr txBox="1"/>
          <p:nvPr/>
        </p:nvSpPr>
        <p:spPr>
          <a:xfrm>
            <a:off x="7988696" y="3374897"/>
            <a:ext cx="1711779" cy="369332"/>
          </a:xfrm>
          <a:prstGeom prst="rect">
            <a:avLst/>
          </a:prstGeom>
          <a:noFill/>
        </p:spPr>
        <p:txBody>
          <a:bodyPr wrap="square" rtlCol="0">
            <a:spAutoFit/>
          </a:bodyPr>
          <a:lstStyle/>
          <a:p>
            <a:pPr algn="ctr"/>
            <a:r>
              <a:rPr lang="en-IN" dirty="0" err="1">
                <a:solidFill>
                  <a:schemeClr val="bg1"/>
                </a:solidFill>
              </a:rPr>
              <a:t>Jotstar</a:t>
            </a:r>
            <a:endParaRPr lang="en-IN" dirty="0">
              <a:solidFill>
                <a:schemeClr val="bg1"/>
              </a:solidFill>
            </a:endParaRPr>
          </a:p>
        </p:txBody>
      </p:sp>
      <p:pic>
        <p:nvPicPr>
          <p:cNvPr id="6" name="Audio 5">
            <a:hlinkClick r:id="" action="ppaction://media"/>
            <a:extLst>
              <a:ext uri="{FF2B5EF4-FFF2-40B4-BE49-F238E27FC236}">
                <a16:creationId xmlns:a16="http://schemas.microsoft.com/office/drawing/2014/main" id="{AB837841-BC27-0B6B-330C-831CE15F17D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67605966"/>
      </p:ext>
    </p:extLst>
  </p:cSld>
  <p:clrMapOvr>
    <a:masterClrMapping/>
  </p:clrMapOvr>
  <mc:AlternateContent xmlns:mc="http://schemas.openxmlformats.org/markup-compatibility/2006">
    <mc:Choice xmlns:p14="http://schemas.microsoft.com/office/powerpoint/2010/main" Requires="p14">
      <p:transition p14:dur="100" advTm="38898">
        <p:cut/>
      </p:transition>
    </mc:Choice>
    <mc:Fallback>
      <p:transition advTm="38898">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6C44307E-8D4E-2F20-FE79-377B3EF99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0AECEB-3CE6-B043-F7BB-87625FEE2332}"/>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Data overview</a:t>
            </a:r>
            <a:endParaRPr lang="en-IN" sz="4000" dirty="0">
              <a:solidFill>
                <a:schemeClr val="bg1"/>
              </a:solidFill>
            </a:endParaRPr>
          </a:p>
        </p:txBody>
      </p:sp>
      <p:pic>
        <p:nvPicPr>
          <p:cNvPr id="5" name="Picture 4">
            <a:extLst>
              <a:ext uri="{FF2B5EF4-FFF2-40B4-BE49-F238E27FC236}">
                <a16:creationId xmlns:a16="http://schemas.microsoft.com/office/drawing/2014/main" id="{FEDD4006-0801-3D01-560C-64CA6A054B3D}"/>
              </a:ext>
            </a:extLst>
          </p:cNvPr>
          <p:cNvPicPr>
            <a:picLocks noChangeAspect="1"/>
          </p:cNvPicPr>
          <p:nvPr/>
        </p:nvPicPr>
        <p:blipFill>
          <a:blip r:embed="rId6"/>
          <a:stretch>
            <a:fillRect/>
          </a:stretch>
        </p:blipFill>
        <p:spPr>
          <a:xfrm>
            <a:off x="1381125" y="1386145"/>
            <a:ext cx="8540670" cy="5151302"/>
          </a:xfrm>
          <a:prstGeom prst="rect">
            <a:avLst/>
          </a:prstGeom>
        </p:spPr>
      </p:pic>
      <p:sp>
        <p:nvSpPr>
          <p:cNvPr id="13" name="Title 1">
            <a:extLst>
              <a:ext uri="{FF2B5EF4-FFF2-40B4-BE49-F238E27FC236}">
                <a16:creationId xmlns:a16="http://schemas.microsoft.com/office/drawing/2014/main" id="{28ECACAF-187A-2960-668B-E8EA623AFDCC}"/>
              </a:ext>
            </a:extLst>
          </p:cNvPr>
          <p:cNvSpPr txBox="1">
            <a:spLocks/>
          </p:cNvSpPr>
          <p:nvPr/>
        </p:nvSpPr>
        <p:spPr>
          <a:xfrm>
            <a:off x="1381125" y="1065185"/>
            <a:ext cx="5260467" cy="32096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chemeClr val="bg1"/>
                </a:solidFill>
              </a:rPr>
              <a:t>Subscriber and content consumption data model</a:t>
            </a:r>
            <a:endParaRPr lang="en-IN" sz="2000" dirty="0">
              <a:solidFill>
                <a:schemeClr val="bg1"/>
              </a:solidFill>
            </a:endParaRPr>
          </a:p>
        </p:txBody>
      </p:sp>
      <p:pic>
        <p:nvPicPr>
          <p:cNvPr id="3" name="Audio 2">
            <a:hlinkClick r:id="" action="ppaction://media"/>
            <a:extLst>
              <a:ext uri="{FF2B5EF4-FFF2-40B4-BE49-F238E27FC236}">
                <a16:creationId xmlns:a16="http://schemas.microsoft.com/office/drawing/2014/main" id="{51E45286-954F-E3EB-F785-421C5803EE5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48546090"/>
      </p:ext>
    </p:extLst>
  </p:cSld>
  <p:clrMapOvr>
    <a:masterClrMapping/>
  </p:clrMapOvr>
  <mc:AlternateContent xmlns:mc="http://schemas.openxmlformats.org/markup-compatibility/2006">
    <mc:Choice xmlns:p14="http://schemas.microsoft.com/office/powerpoint/2010/main" Requires="p14">
      <p:transition p14:dur="100" advTm="36665">
        <p:cut/>
      </p:transition>
    </mc:Choice>
    <mc:Fallback>
      <p:transition advTm="36665">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D7CBE1F9-282E-2329-D13D-60933826AE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BBE4BE-8EAC-515B-F4F7-CA9E931C3FED}"/>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Recommendations</a:t>
            </a:r>
            <a:endParaRPr lang="en-IN" sz="4000" dirty="0">
              <a:solidFill>
                <a:schemeClr val="bg1"/>
              </a:solidFill>
            </a:endParaRPr>
          </a:p>
        </p:txBody>
      </p:sp>
      <p:sp>
        <p:nvSpPr>
          <p:cNvPr id="3" name="Subtitle 2">
            <a:extLst>
              <a:ext uri="{FF2B5EF4-FFF2-40B4-BE49-F238E27FC236}">
                <a16:creationId xmlns:a16="http://schemas.microsoft.com/office/drawing/2014/main" id="{71BE7F71-405C-E36E-321B-C717430AE53D}"/>
              </a:ext>
            </a:extLst>
          </p:cNvPr>
          <p:cNvSpPr>
            <a:spLocks noGrp="1"/>
          </p:cNvSpPr>
          <p:nvPr>
            <p:ph type="subTitle" idx="1"/>
          </p:nvPr>
        </p:nvSpPr>
        <p:spPr>
          <a:xfrm>
            <a:off x="1238250" y="1159042"/>
            <a:ext cx="9658350" cy="5010150"/>
          </a:xfrm>
        </p:spPr>
        <p:txBody>
          <a:bodyPr>
            <a:normAutofit/>
          </a:bodyPr>
          <a:lstStyle/>
          <a:p>
            <a:pPr algn="l"/>
            <a:r>
              <a:rPr lang="en-IN" sz="1800" b="1" dirty="0">
                <a:solidFill>
                  <a:schemeClr val="bg1"/>
                </a:solidFill>
                <a:latin typeface="Arial" panose="020B0604020202020204" pitchFamily="34" charset="0"/>
              </a:rPr>
              <a:t>1. </a:t>
            </a:r>
            <a:r>
              <a:rPr lang="en-US" sz="1800" b="1" i="0" u="none" strike="noStrike" baseline="0" dirty="0">
                <a:solidFill>
                  <a:schemeClr val="bg1"/>
                </a:solidFill>
                <a:latin typeface="Arial" panose="020B0604020202020204" pitchFamily="34" charset="0"/>
              </a:rPr>
              <a:t>What strategies can the merged platform implement to increase engagement among inactive users and convert them into active users? </a:t>
            </a:r>
          </a:p>
          <a:p>
            <a:pPr marL="285750" indent="-285750" algn="l">
              <a:buFont typeface="Arial" panose="020B0604020202020204" pitchFamily="34" charset="0"/>
              <a:buChar char="•"/>
            </a:pPr>
            <a:r>
              <a:rPr lang="en-IN" sz="1800" dirty="0">
                <a:solidFill>
                  <a:schemeClr val="bg1"/>
                </a:solidFill>
                <a:latin typeface="Arial" panose="020B0604020202020204" pitchFamily="34" charset="0"/>
              </a:rPr>
              <a:t>Give rewards or points for each movie/show completed. We can also do the same for watch hours and then at the end of the year rewards with mini Amazon coupons.</a:t>
            </a:r>
          </a:p>
          <a:p>
            <a:pPr marL="285750" indent="-285750" algn="l">
              <a:buFont typeface="Arial" panose="020B0604020202020204" pitchFamily="34" charset="0"/>
              <a:buChar char="•"/>
            </a:pPr>
            <a:r>
              <a:rPr lang="en-IN" sz="1800" b="0" i="0" u="none" strike="noStrike" baseline="0" dirty="0">
                <a:solidFill>
                  <a:schemeClr val="bg1"/>
                </a:solidFill>
                <a:latin typeface="Arial" panose="020B0604020202020204" pitchFamily="34" charset="0"/>
              </a:rPr>
              <a:t>Introduce limited offers which they can avail.</a:t>
            </a:r>
          </a:p>
          <a:p>
            <a:pPr marL="285750" indent="-285750" algn="l">
              <a:buFont typeface="Arial" panose="020B0604020202020204" pitchFamily="34" charset="0"/>
              <a:buChar char="•"/>
            </a:pPr>
            <a:r>
              <a:rPr lang="en-IN" sz="1800" dirty="0">
                <a:solidFill>
                  <a:schemeClr val="bg1"/>
                </a:solidFill>
                <a:latin typeface="Arial" panose="020B0604020202020204" pitchFamily="34" charset="0"/>
              </a:rPr>
              <a:t>Encourage watch parties (so they can invite friends/family and engage more)</a:t>
            </a:r>
          </a:p>
          <a:p>
            <a:pPr algn="l"/>
            <a:endParaRPr lang="en-IN" sz="1800" b="0" i="0" u="none" strike="noStrike" baseline="0" dirty="0">
              <a:solidFill>
                <a:schemeClr val="bg1"/>
              </a:solidFill>
              <a:latin typeface="Arial" panose="020B0604020202020204" pitchFamily="34" charset="0"/>
            </a:endParaRPr>
          </a:p>
          <a:p>
            <a:pPr algn="l"/>
            <a:r>
              <a:rPr lang="en-IN" sz="1800" b="1" dirty="0">
                <a:solidFill>
                  <a:schemeClr val="bg1"/>
                </a:solidFill>
                <a:latin typeface="Arial" panose="020B0604020202020204" pitchFamily="34" charset="0"/>
              </a:rPr>
              <a:t>2. </a:t>
            </a:r>
            <a:r>
              <a:rPr lang="en-US" sz="1800" b="1" i="0" u="none" strike="noStrike" baseline="0" dirty="0">
                <a:solidFill>
                  <a:schemeClr val="bg1"/>
                </a:solidFill>
                <a:latin typeface="Arial" panose="020B0604020202020204" pitchFamily="34" charset="0"/>
              </a:rPr>
              <a:t>What type of brand campaigns should the merged platform launch to establish itself as the go-to OTT platform in India? </a:t>
            </a:r>
          </a:p>
          <a:p>
            <a:pPr marL="285750" indent="-285750" algn="l">
              <a:buFont typeface="Arial" panose="020B0604020202020204" pitchFamily="34" charset="0"/>
              <a:buChar char="•"/>
            </a:pPr>
            <a:r>
              <a:rPr lang="en-US" sz="1800" i="0" u="none" strike="noStrike" baseline="0" dirty="0">
                <a:solidFill>
                  <a:schemeClr val="bg1"/>
                </a:solidFill>
                <a:latin typeface="Arial" panose="020B0604020202020204" pitchFamily="34" charset="0"/>
              </a:rPr>
              <a:t>A brand campaign with the idea of ‘Best of both worlds’ highlighting the strengths of both OTTs.</a:t>
            </a:r>
          </a:p>
          <a:p>
            <a:pPr marL="285750" indent="-285750" algn="l">
              <a:buFont typeface="Arial" panose="020B0604020202020204" pitchFamily="34" charset="0"/>
              <a:buChar char="•"/>
            </a:pPr>
            <a:r>
              <a:rPr lang="en-US" sz="1800" i="0" u="none" strike="noStrike" baseline="0" dirty="0">
                <a:solidFill>
                  <a:schemeClr val="bg1"/>
                </a:solidFill>
                <a:latin typeface="Arial" panose="020B0604020202020204" pitchFamily="34" charset="0"/>
              </a:rPr>
              <a:t>Showing how this merger has its benefits such as more content at a lower price etc.</a:t>
            </a:r>
          </a:p>
          <a:p>
            <a:pPr marL="285750" indent="-285750" algn="l">
              <a:buFont typeface="Arial" panose="020B0604020202020204" pitchFamily="34" charset="0"/>
              <a:buChar char="•"/>
            </a:pPr>
            <a:r>
              <a:rPr lang="en-US" sz="1800" i="0" u="none" strike="noStrike" baseline="0" dirty="0">
                <a:solidFill>
                  <a:schemeClr val="bg1"/>
                </a:solidFill>
                <a:latin typeface="Arial" panose="020B0604020202020204" pitchFamily="34" charset="0"/>
              </a:rPr>
              <a:t>A collaboration of influencers o</a:t>
            </a:r>
            <a:r>
              <a:rPr lang="en-US" sz="1800" dirty="0">
                <a:solidFill>
                  <a:schemeClr val="bg1"/>
                </a:solidFill>
                <a:latin typeface="Arial" panose="020B0604020202020204" pitchFamily="34" charset="0"/>
              </a:rPr>
              <a:t>r some celeb with whom the youth relate to the most since they occupy majority of user demographics.</a:t>
            </a:r>
          </a:p>
          <a:p>
            <a:pPr marL="285750" indent="-285750" algn="l">
              <a:buFont typeface="Arial" panose="020B0604020202020204" pitchFamily="34" charset="0"/>
              <a:buChar char="•"/>
            </a:pPr>
            <a:r>
              <a:rPr lang="en-US" sz="1800" dirty="0">
                <a:solidFill>
                  <a:schemeClr val="bg1"/>
                </a:solidFill>
                <a:latin typeface="Arial" panose="020B0604020202020204" pitchFamily="34" charset="0"/>
              </a:rPr>
              <a:t>For each new signup user will get a 10% discount as NEW USER code.</a:t>
            </a:r>
            <a:endParaRPr lang="en-US" sz="1800" i="0" u="none" strike="noStrike" baseline="0" dirty="0">
              <a:solidFill>
                <a:schemeClr val="bg1"/>
              </a:solidFill>
              <a:latin typeface="Arial" panose="020B0604020202020204" pitchFamily="34" charset="0"/>
            </a:endParaRPr>
          </a:p>
          <a:p>
            <a:pPr algn="l"/>
            <a:endParaRPr lang="en-IN" sz="1800" b="0" i="0" u="none" strike="noStrike" baseline="0" dirty="0">
              <a:solidFill>
                <a:schemeClr val="bg1"/>
              </a:solidFill>
              <a:latin typeface="Arial" panose="020B0604020202020204" pitchFamily="34" charset="0"/>
            </a:endParaRPr>
          </a:p>
        </p:txBody>
      </p:sp>
      <p:pic>
        <p:nvPicPr>
          <p:cNvPr id="30" name="Audio 29">
            <a:hlinkClick r:id="" action="ppaction://media"/>
            <a:extLst>
              <a:ext uri="{FF2B5EF4-FFF2-40B4-BE49-F238E27FC236}">
                <a16:creationId xmlns:a16="http://schemas.microsoft.com/office/drawing/2014/main" id="{6B08E732-66FC-AEA7-3D50-060643E82E3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17554531"/>
      </p:ext>
    </p:extLst>
  </p:cSld>
  <p:clrMapOvr>
    <a:masterClrMapping/>
  </p:clrMapOvr>
  <mc:AlternateContent xmlns:mc="http://schemas.openxmlformats.org/markup-compatibility/2006">
    <mc:Choice xmlns:p14="http://schemas.microsoft.com/office/powerpoint/2010/main" Requires="p14">
      <p:transition p14:dur="100" advTm="54766">
        <p:cut/>
      </p:transition>
    </mc:Choice>
    <mc:Fallback>
      <p:transition advTm="54766">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5E1BF617-385D-0171-1411-F5FEC87D1B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5123D-A168-6748-2D21-E9C462E6F092}"/>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Recommendations</a:t>
            </a:r>
            <a:endParaRPr lang="en-IN" sz="4000" dirty="0">
              <a:solidFill>
                <a:schemeClr val="bg1"/>
              </a:solidFill>
            </a:endParaRPr>
          </a:p>
        </p:txBody>
      </p:sp>
      <p:sp>
        <p:nvSpPr>
          <p:cNvPr id="3" name="Subtitle 2">
            <a:extLst>
              <a:ext uri="{FF2B5EF4-FFF2-40B4-BE49-F238E27FC236}">
                <a16:creationId xmlns:a16="http://schemas.microsoft.com/office/drawing/2014/main" id="{D499A4CF-1727-D5B4-E2F3-C3DE70D019F8}"/>
              </a:ext>
            </a:extLst>
          </p:cNvPr>
          <p:cNvSpPr>
            <a:spLocks noGrp="1"/>
          </p:cNvSpPr>
          <p:nvPr>
            <p:ph type="subTitle" idx="1"/>
          </p:nvPr>
        </p:nvSpPr>
        <p:spPr>
          <a:xfrm>
            <a:off x="1238250" y="1159042"/>
            <a:ext cx="9658350" cy="5010150"/>
          </a:xfrm>
        </p:spPr>
        <p:txBody>
          <a:bodyPr>
            <a:normAutofit/>
          </a:bodyPr>
          <a:lstStyle/>
          <a:p>
            <a:pPr algn="l"/>
            <a:r>
              <a:rPr lang="en-IN" sz="1800" b="1" dirty="0">
                <a:solidFill>
                  <a:schemeClr val="bg1"/>
                </a:solidFill>
                <a:latin typeface="Arial" panose="020B0604020202020204" pitchFamily="34" charset="0"/>
              </a:rPr>
              <a:t>3. </a:t>
            </a:r>
            <a:r>
              <a:rPr lang="en-US" sz="1800" b="1" i="0" u="none" strike="noStrike" baseline="0" dirty="0">
                <a:solidFill>
                  <a:schemeClr val="bg1"/>
                </a:solidFill>
                <a:latin typeface="Arial" panose="020B0604020202020204" pitchFamily="34" charset="0"/>
              </a:rPr>
              <a:t>How should the merged platform price its subscription plans to compete effectively while maintaining profitability? </a:t>
            </a:r>
          </a:p>
          <a:p>
            <a:pPr marL="285750" indent="-285750" algn="l">
              <a:buFont typeface="Arial" panose="020B0604020202020204" pitchFamily="34" charset="0"/>
              <a:buChar char="•"/>
            </a:pPr>
            <a:r>
              <a:rPr lang="en-US" sz="1800" i="0" u="none" strike="noStrike" baseline="0" dirty="0">
                <a:solidFill>
                  <a:schemeClr val="bg1"/>
                </a:solidFill>
                <a:latin typeface="Arial" panose="020B0604020202020204" pitchFamily="34" charset="0"/>
              </a:rPr>
              <a:t>Bundled offers can be introduced such as monthly, annually at a lower cost so that users grab the first-hand offer.</a:t>
            </a:r>
          </a:p>
          <a:p>
            <a:pPr marL="285750" indent="-285750" algn="l">
              <a:buFont typeface="Arial" panose="020B0604020202020204" pitchFamily="34" charset="0"/>
              <a:buChar char="•"/>
            </a:pPr>
            <a:r>
              <a:rPr lang="en-US" sz="1800" dirty="0">
                <a:solidFill>
                  <a:schemeClr val="bg1"/>
                </a:solidFill>
                <a:latin typeface="Arial" panose="020B0604020202020204" pitchFamily="34" charset="0"/>
              </a:rPr>
              <a:t>Mobile only plans- plans that have discounts but only for mobile users</a:t>
            </a:r>
          </a:p>
          <a:p>
            <a:pPr marL="285750" indent="-285750" algn="l">
              <a:buFont typeface="Arial" panose="020B0604020202020204" pitchFamily="34" charset="0"/>
              <a:buChar char="•"/>
            </a:pPr>
            <a:r>
              <a:rPr lang="en-US" sz="1800" dirty="0">
                <a:solidFill>
                  <a:schemeClr val="bg1"/>
                </a:solidFill>
                <a:latin typeface="Arial" panose="020B0604020202020204" pitchFamily="34" charset="0"/>
              </a:rPr>
              <a:t>For premium members give offers like 1-month free which will encourage users to upgrade more often.</a:t>
            </a:r>
          </a:p>
          <a:p>
            <a:pPr algn="l"/>
            <a:endParaRPr lang="en-IN" sz="1800" i="0" u="none" strike="noStrike" baseline="0" dirty="0">
              <a:solidFill>
                <a:schemeClr val="bg1"/>
              </a:solidFill>
              <a:latin typeface="Arial" panose="020B0604020202020204" pitchFamily="34" charset="0"/>
            </a:endParaRPr>
          </a:p>
          <a:p>
            <a:pPr algn="l"/>
            <a:r>
              <a:rPr lang="en-IN" sz="1800" b="1" dirty="0">
                <a:solidFill>
                  <a:schemeClr val="bg1"/>
                </a:solidFill>
                <a:latin typeface="Arial" panose="020B0604020202020204" pitchFamily="34" charset="0"/>
              </a:rPr>
              <a:t>4. </a:t>
            </a:r>
            <a:r>
              <a:rPr lang="en-US" sz="1800" b="1" i="0" u="none" strike="noStrike" baseline="0" dirty="0">
                <a:solidFill>
                  <a:schemeClr val="bg1"/>
                </a:solidFill>
                <a:latin typeface="Arial" panose="020B0604020202020204" pitchFamily="34" charset="0"/>
              </a:rPr>
              <a:t>How can the platform leverage partnerships with telecom companies to expand its subscriber base? </a:t>
            </a:r>
            <a:endParaRPr lang="en-IN" sz="1800" dirty="0">
              <a:solidFill>
                <a:schemeClr val="bg1"/>
              </a:solidFill>
              <a:latin typeface="Arial" panose="020B0604020202020204" pitchFamily="34" charset="0"/>
            </a:endParaRPr>
          </a:p>
          <a:p>
            <a:pPr marL="285750" indent="-285750" algn="l">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Preinstall the app on smartphones sold by telecom partners to increase visibility.</a:t>
            </a:r>
          </a:p>
          <a:p>
            <a:pPr marL="285750" indent="-285750" algn="l">
              <a:buFont typeface="Arial" panose="020B0604020202020204" pitchFamily="34" charset="0"/>
              <a:buChar char="•"/>
            </a:pPr>
            <a:r>
              <a:rPr lang="en-US" sz="1800" i="0" u="none" strike="noStrike" baseline="0" dirty="0">
                <a:solidFill>
                  <a:schemeClr val="bg1"/>
                </a:solidFill>
                <a:latin typeface="Arial" panose="020B0604020202020204" pitchFamily="34" charset="0"/>
                <a:cs typeface="Arial" panose="020B0604020202020204" pitchFamily="34" charset="0"/>
              </a:rPr>
              <a:t>Offer trials or discounts as part of telecom rewards </a:t>
            </a:r>
            <a:endParaRPr lang="en-US" i="0" u="none" strike="noStrike" baseline="0" dirty="0">
              <a:solidFill>
                <a:schemeClr val="bg1"/>
              </a:solidFill>
              <a:latin typeface="Arial" panose="020B0604020202020204" pitchFamily="34" charset="0"/>
              <a:cs typeface="Arial" panose="020B0604020202020204" pitchFamily="34" charset="0"/>
            </a:endParaRPr>
          </a:p>
        </p:txBody>
      </p:sp>
      <p:pic>
        <p:nvPicPr>
          <p:cNvPr id="7" name="Audio 6">
            <a:hlinkClick r:id="" action="ppaction://media"/>
            <a:extLst>
              <a:ext uri="{FF2B5EF4-FFF2-40B4-BE49-F238E27FC236}">
                <a16:creationId xmlns:a16="http://schemas.microsoft.com/office/drawing/2014/main" id="{E2AAD9CC-F7C6-2D83-D284-7DE8CD1E0E6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50029568"/>
      </p:ext>
    </p:extLst>
  </p:cSld>
  <p:clrMapOvr>
    <a:masterClrMapping/>
  </p:clrMapOvr>
  <mc:AlternateContent xmlns:mc="http://schemas.openxmlformats.org/markup-compatibility/2006">
    <mc:Choice xmlns:p14="http://schemas.microsoft.com/office/powerpoint/2010/main" Requires="p14">
      <p:transition p14:dur="100" advTm="38077">
        <p:cut/>
      </p:transition>
    </mc:Choice>
    <mc:Fallback>
      <p:transition advTm="38077">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15771098-7E00-EC2D-7205-18DCCB0E0B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C14665-D408-61CC-E829-FFD003192C92}"/>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Recommendations</a:t>
            </a:r>
            <a:endParaRPr lang="en-IN" sz="4000" dirty="0">
              <a:solidFill>
                <a:schemeClr val="bg1"/>
              </a:solidFill>
            </a:endParaRPr>
          </a:p>
        </p:txBody>
      </p:sp>
      <p:sp>
        <p:nvSpPr>
          <p:cNvPr id="3" name="Subtitle 2">
            <a:extLst>
              <a:ext uri="{FF2B5EF4-FFF2-40B4-BE49-F238E27FC236}">
                <a16:creationId xmlns:a16="http://schemas.microsoft.com/office/drawing/2014/main" id="{B513AEAE-61A0-5FDA-2DD0-05B7625638D4}"/>
              </a:ext>
            </a:extLst>
          </p:cNvPr>
          <p:cNvSpPr>
            <a:spLocks noGrp="1"/>
          </p:cNvSpPr>
          <p:nvPr>
            <p:ph type="subTitle" idx="1"/>
          </p:nvPr>
        </p:nvSpPr>
        <p:spPr>
          <a:xfrm>
            <a:off x="1238250" y="1159042"/>
            <a:ext cx="9658350" cy="5010150"/>
          </a:xfrm>
        </p:spPr>
        <p:txBody>
          <a:bodyPr>
            <a:normAutofit/>
          </a:bodyPr>
          <a:lstStyle/>
          <a:p>
            <a:pPr algn="l"/>
            <a:r>
              <a:rPr lang="en-IN" sz="1800" b="1" dirty="0">
                <a:solidFill>
                  <a:schemeClr val="bg1"/>
                </a:solidFill>
                <a:latin typeface="Arial" panose="020B0604020202020204" pitchFamily="34" charset="0"/>
              </a:rPr>
              <a:t>5. </a:t>
            </a:r>
            <a:r>
              <a:rPr lang="en-US" sz="1800" b="1" i="0" u="none" strike="noStrike" baseline="0" dirty="0">
                <a:solidFill>
                  <a:schemeClr val="bg1"/>
                </a:solidFill>
                <a:latin typeface="Arial" panose="020B0604020202020204" pitchFamily="34" charset="0"/>
              </a:rPr>
              <a:t>What role can AI and machine learning play in personalizing the user experience and improving content discovery? </a:t>
            </a:r>
          </a:p>
          <a:p>
            <a:pPr marL="285750" indent="-285750" algn="l">
              <a:buFont typeface="Arial" panose="020B0604020202020204" pitchFamily="34" charset="0"/>
              <a:buChar char="•"/>
            </a:pPr>
            <a:r>
              <a:rPr lang="en-US" sz="1800" dirty="0">
                <a:solidFill>
                  <a:schemeClr val="bg1"/>
                </a:solidFill>
                <a:latin typeface="Arial" panose="020B0604020202020204" pitchFamily="34" charset="0"/>
              </a:rPr>
              <a:t>Machine learning algorithms can be integrated and used to understand what kind of content the user prefers so the platform can suggest similar items.</a:t>
            </a:r>
          </a:p>
          <a:p>
            <a:pPr marL="285750" indent="-285750" algn="l">
              <a:buFont typeface="Arial" panose="020B0604020202020204" pitchFamily="34" charset="0"/>
              <a:buChar char="•"/>
            </a:pPr>
            <a:r>
              <a:rPr lang="en-US" sz="1800" i="0" u="none" strike="noStrike" baseline="0" dirty="0">
                <a:solidFill>
                  <a:schemeClr val="bg1"/>
                </a:solidFill>
                <a:latin typeface="Arial" panose="020B0604020202020204" pitchFamily="34" charset="0"/>
              </a:rPr>
              <a:t>As per the ratings provided by the user, AI can use this feedback and overall rate these contents on</a:t>
            </a:r>
            <a:r>
              <a:rPr lang="en-US" sz="1800" dirty="0">
                <a:solidFill>
                  <a:schemeClr val="bg1"/>
                </a:solidFill>
                <a:latin typeface="Arial" panose="020B0604020202020204" pitchFamily="34" charset="0"/>
              </a:rPr>
              <a:t> the platform so other users find it helpful as well.</a:t>
            </a:r>
          </a:p>
          <a:p>
            <a:pPr algn="l"/>
            <a:endParaRPr lang="en-IN" sz="1800" i="0" u="none" strike="noStrike" baseline="0" dirty="0">
              <a:solidFill>
                <a:schemeClr val="bg1"/>
              </a:solidFill>
              <a:latin typeface="Arial" panose="020B0604020202020204" pitchFamily="34" charset="0"/>
            </a:endParaRPr>
          </a:p>
          <a:p>
            <a:pPr algn="l"/>
            <a:r>
              <a:rPr lang="en-IN" sz="1800" b="1" dirty="0">
                <a:solidFill>
                  <a:schemeClr val="bg1"/>
                </a:solidFill>
                <a:latin typeface="Arial" panose="020B0604020202020204" pitchFamily="34" charset="0"/>
              </a:rPr>
              <a:t>6. </a:t>
            </a:r>
            <a:r>
              <a:rPr lang="en-US" sz="1800" b="1" i="0" u="none" strike="noStrike" baseline="0" dirty="0">
                <a:solidFill>
                  <a:schemeClr val="bg1"/>
                </a:solidFill>
                <a:latin typeface="Arial" panose="020B0604020202020204" pitchFamily="34" charset="0"/>
              </a:rPr>
              <a:t>Who should be the brand ambassador for the newly merged OTT platform (Lio Cinema-</a:t>
            </a:r>
            <a:r>
              <a:rPr lang="en-US" sz="1800" b="1" i="0" u="none" strike="noStrike" baseline="0" dirty="0" err="1">
                <a:solidFill>
                  <a:schemeClr val="bg1"/>
                </a:solidFill>
                <a:latin typeface="Arial" panose="020B0604020202020204" pitchFamily="34" charset="0"/>
              </a:rPr>
              <a:t>Jotstar</a:t>
            </a:r>
            <a:r>
              <a:rPr lang="en-US" sz="1800" b="1" i="0" u="none" strike="noStrike" baseline="0" dirty="0">
                <a:solidFill>
                  <a:schemeClr val="bg1"/>
                </a:solidFill>
                <a:latin typeface="Arial" panose="020B0604020202020204" pitchFamily="34" charset="0"/>
              </a:rPr>
              <a:t>) to effectively represent its identity and attract a diverse audience? </a:t>
            </a:r>
            <a:endParaRPr lang="en-US" sz="1800" b="1" dirty="0">
              <a:solidFill>
                <a:schemeClr val="bg1"/>
              </a:solidFill>
              <a:latin typeface="Arial" panose="020B0604020202020204" pitchFamily="34" charset="0"/>
            </a:endParaRPr>
          </a:p>
          <a:p>
            <a:pPr marL="285750" indent="-285750" algn="l">
              <a:buFont typeface="Arial" panose="020B0604020202020204" pitchFamily="34" charset="0"/>
              <a:buChar char="•"/>
            </a:pPr>
            <a:r>
              <a:rPr lang="en-US" sz="1800" dirty="0">
                <a:solidFill>
                  <a:schemeClr val="bg1"/>
                </a:solidFill>
                <a:latin typeface="Arial" panose="020B0604020202020204" pitchFamily="34" charset="0"/>
              </a:rPr>
              <a:t>In order to represent the diverse audience and represent its own identity as well, it can be beneficial to use a celebrity who has transitioned within their careers. </a:t>
            </a:r>
          </a:p>
          <a:p>
            <a:pPr marL="285750" indent="-285750" algn="l">
              <a:buFont typeface="Arial" panose="020B0604020202020204" pitchFamily="34" charset="0"/>
              <a:buChar char="•"/>
            </a:pPr>
            <a:r>
              <a:rPr lang="en-US" sz="1800" dirty="0">
                <a:solidFill>
                  <a:schemeClr val="bg1"/>
                </a:solidFill>
                <a:latin typeface="Arial" panose="020B0604020202020204" pitchFamily="34" charset="0"/>
              </a:rPr>
              <a:t>For </a:t>
            </a:r>
            <a:r>
              <a:rPr lang="en-US" sz="1800" dirty="0" err="1">
                <a:solidFill>
                  <a:schemeClr val="bg1"/>
                </a:solidFill>
                <a:latin typeface="Arial" panose="020B0604020202020204" pitchFamily="34" charset="0"/>
              </a:rPr>
              <a:t>eg</a:t>
            </a:r>
            <a:r>
              <a:rPr lang="en-US" sz="1800" dirty="0">
                <a:solidFill>
                  <a:schemeClr val="bg1"/>
                </a:solidFill>
                <a:latin typeface="Arial" panose="020B0604020202020204" pitchFamily="34" charset="0"/>
              </a:rPr>
              <a:t>- </a:t>
            </a:r>
          </a:p>
          <a:p>
            <a:pPr marL="742950" lvl="1" indent="-285750" algn="l">
              <a:buFont typeface="Arial" panose="020B0604020202020204" pitchFamily="34" charset="0"/>
              <a:buChar char="•"/>
            </a:pPr>
            <a:r>
              <a:rPr lang="en-US" sz="1400" dirty="0">
                <a:solidFill>
                  <a:schemeClr val="bg1"/>
                </a:solidFill>
                <a:latin typeface="Arial" panose="020B0604020202020204" pitchFamily="34" charset="0"/>
              </a:rPr>
              <a:t>MS Dhoni : He is well known for his cricket skills and also has been seen in so many ads</a:t>
            </a:r>
          </a:p>
          <a:p>
            <a:pPr marL="742950" lvl="1" indent="-285750" algn="l">
              <a:buFont typeface="Arial" panose="020B0604020202020204" pitchFamily="34" charset="0"/>
              <a:buChar char="•"/>
            </a:pPr>
            <a:r>
              <a:rPr lang="en-US" sz="1400" dirty="0">
                <a:solidFill>
                  <a:schemeClr val="bg1"/>
                </a:solidFill>
                <a:latin typeface="Arial" panose="020B0604020202020204" pitchFamily="34" charset="0"/>
              </a:rPr>
              <a:t>Virat Kohli: Even though he is well known for his sportsmanship he has a massive digital and brand presence.</a:t>
            </a:r>
          </a:p>
          <a:p>
            <a:pPr marL="742950" lvl="1" indent="-285750" algn="l">
              <a:buFont typeface="Arial" panose="020B0604020202020204" pitchFamily="34" charset="0"/>
              <a:buChar char="•"/>
            </a:pPr>
            <a:r>
              <a:rPr lang="en-US" sz="1400" dirty="0">
                <a:solidFill>
                  <a:schemeClr val="bg1"/>
                </a:solidFill>
                <a:latin typeface="Arial" panose="020B0604020202020204" pitchFamily="34" charset="0"/>
              </a:rPr>
              <a:t>Deepika Padukone: She is originally from the sports background but also has a successful career in acting. </a:t>
            </a:r>
          </a:p>
        </p:txBody>
      </p:sp>
      <p:pic>
        <p:nvPicPr>
          <p:cNvPr id="18" name="Audio 17">
            <a:hlinkClick r:id="" action="ppaction://media"/>
            <a:extLst>
              <a:ext uri="{FF2B5EF4-FFF2-40B4-BE49-F238E27FC236}">
                <a16:creationId xmlns:a16="http://schemas.microsoft.com/office/drawing/2014/main" id="{6E3BC8CD-3612-99AF-629C-3AFB08C05AA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16478270"/>
      </p:ext>
    </p:extLst>
  </p:cSld>
  <p:clrMapOvr>
    <a:masterClrMapping/>
  </p:clrMapOvr>
  <mc:AlternateContent xmlns:mc="http://schemas.openxmlformats.org/markup-compatibility/2006">
    <mc:Choice xmlns:p14="http://schemas.microsoft.com/office/powerpoint/2010/main" Requires="p14">
      <p:transition p14:dur="100" advTm="46764">
        <p:cut/>
      </p:transition>
    </mc:Choice>
    <mc:Fallback>
      <p:transition advTm="46764">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555832C8-A17A-DF33-9BD1-BA825B3E4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7D8E8-F62F-A827-185B-0210F204523F}"/>
              </a:ext>
            </a:extLst>
          </p:cNvPr>
          <p:cNvSpPr>
            <a:spLocks noGrp="1"/>
          </p:cNvSpPr>
          <p:nvPr>
            <p:ph type="ctrTitle"/>
          </p:nvPr>
        </p:nvSpPr>
        <p:spPr>
          <a:xfrm>
            <a:off x="1371981" y="3076956"/>
            <a:ext cx="8972550" cy="575468"/>
          </a:xfrm>
        </p:spPr>
        <p:txBody>
          <a:bodyPr>
            <a:normAutofit fontScale="90000"/>
          </a:bodyPr>
          <a:lstStyle/>
          <a:p>
            <a:r>
              <a:rPr lang="en-US" sz="4000" dirty="0">
                <a:solidFill>
                  <a:schemeClr val="bg1"/>
                </a:solidFill>
              </a:rPr>
              <a:t>Thank you!</a:t>
            </a:r>
            <a:endParaRPr lang="en-IN" sz="4000" dirty="0">
              <a:solidFill>
                <a:schemeClr val="bg1"/>
              </a:solidFill>
            </a:endParaRPr>
          </a:p>
        </p:txBody>
      </p:sp>
      <p:pic>
        <p:nvPicPr>
          <p:cNvPr id="7" name="Audio 6">
            <a:hlinkClick r:id="" action="ppaction://media"/>
            <a:extLst>
              <a:ext uri="{FF2B5EF4-FFF2-40B4-BE49-F238E27FC236}">
                <a16:creationId xmlns:a16="http://schemas.microsoft.com/office/drawing/2014/main" id="{9011C0CC-BDEC-BC3E-72CE-5C34B3FB5E8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3535815"/>
      </p:ext>
    </p:extLst>
  </p:cSld>
  <p:clrMapOvr>
    <a:masterClrMapping/>
  </p:clrMapOvr>
  <mc:AlternateContent xmlns:mc="http://schemas.openxmlformats.org/markup-compatibility/2006">
    <mc:Choice xmlns:p14="http://schemas.microsoft.com/office/powerpoint/2010/main" Requires="p14">
      <p:transition p14:dur="100" advTm="12944">
        <p:cut/>
      </p:transition>
    </mc:Choice>
    <mc:Fallback>
      <p:transition advTm="12944">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7A808986-3D55-9094-5EB0-5A9CA8A578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179CC9-611B-969A-4F29-C6584F119D7E}"/>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Data overview</a:t>
            </a:r>
            <a:endParaRPr lang="en-IN" sz="4000" dirty="0">
              <a:solidFill>
                <a:schemeClr val="bg1"/>
              </a:solidFill>
            </a:endParaRPr>
          </a:p>
        </p:txBody>
      </p:sp>
      <p:pic>
        <p:nvPicPr>
          <p:cNvPr id="7" name="Picture 6">
            <a:extLst>
              <a:ext uri="{FF2B5EF4-FFF2-40B4-BE49-F238E27FC236}">
                <a16:creationId xmlns:a16="http://schemas.microsoft.com/office/drawing/2014/main" id="{95A9AFB8-87EF-795F-AB0A-AC7904B5A643}"/>
              </a:ext>
            </a:extLst>
          </p:cNvPr>
          <p:cNvPicPr>
            <a:picLocks noChangeAspect="1"/>
          </p:cNvPicPr>
          <p:nvPr/>
        </p:nvPicPr>
        <p:blipFill>
          <a:blip r:embed="rId5"/>
          <a:stretch>
            <a:fillRect/>
          </a:stretch>
        </p:blipFill>
        <p:spPr>
          <a:xfrm>
            <a:off x="1445133" y="1851220"/>
            <a:ext cx="7885630" cy="3839396"/>
          </a:xfrm>
          <a:prstGeom prst="rect">
            <a:avLst/>
          </a:prstGeom>
        </p:spPr>
      </p:pic>
      <p:sp>
        <p:nvSpPr>
          <p:cNvPr id="11" name="Title 1">
            <a:extLst>
              <a:ext uri="{FF2B5EF4-FFF2-40B4-BE49-F238E27FC236}">
                <a16:creationId xmlns:a16="http://schemas.microsoft.com/office/drawing/2014/main" id="{C01F9F2C-AB23-9F8F-D3F8-3FAD41D1317D}"/>
              </a:ext>
            </a:extLst>
          </p:cNvPr>
          <p:cNvSpPr txBox="1">
            <a:spLocks/>
          </p:cNvSpPr>
          <p:nvPr/>
        </p:nvSpPr>
        <p:spPr>
          <a:xfrm>
            <a:off x="1381125" y="1167384"/>
            <a:ext cx="5260467" cy="320960"/>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chemeClr val="bg1"/>
                </a:solidFill>
              </a:rPr>
              <a:t>Contents data model</a:t>
            </a:r>
            <a:endParaRPr lang="en-IN" sz="2000" dirty="0">
              <a:solidFill>
                <a:schemeClr val="bg1"/>
              </a:solidFill>
            </a:endParaRPr>
          </a:p>
        </p:txBody>
      </p:sp>
      <p:pic>
        <p:nvPicPr>
          <p:cNvPr id="3" name="Audio 2">
            <a:hlinkClick r:id="" action="ppaction://media"/>
            <a:extLst>
              <a:ext uri="{FF2B5EF4-FFF2-40B4-BE49-F238E27FC236}">
                <a16:creationId xmlns:a16="http://schemas.microsoft.com/office/drawing/2014/main" id="{25625146-B4F7-6EC7-B573-A9BC9D88BB7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03474631"/>
      </p:ext>
    </p:extLst>
  </p:cSld>
  <p:clrMapOvr>
    <a:masterClrMapping/>
  </p:clrMapOvr>
  <mc:AlternateContent xmlns:mc="http://schemas.openxmlformats.org/markup-compatibility/2006">
    <mc:Choice xmlns:p14="http://schemas.microsoft.com/office/powerpoint/2010/main" Requires="p14">
      <p:transition p14:dur="100" advTm="1621">
        <p:cut/>
      </p:transition>
    </mc:Choice>
    <mc:Fallback>
      <p:transition advTm="1621">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a:extLst>
            <a:ext uri="{FF2B5EF4-FFF2-40B4-BE49-F238E27FC236}">
              <a16:creationId xmlns:a16="http://schemas.microsoft.com/office/drawing/2014/main" id="{DA5E6B4B-AFFE-0C2D-BB00-81A2D5B819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7562E5-A69F-D8B8-6EF1-41F919BA8172}"/>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75C198F8-CB74-DDE8-6D7D-D18493070111}"/>
              </a:ext>
            </a:extLst>
          </p:cNvPr>
          <p:cNvSpPr>
            <a:spLocks noGrp="1"/>
          </p:cNvSpPr>
          <p:nvPr>
            <p:ph type="subTitle" idx="1"/>
          </p:nvPr>
        </p:nvSpPr>
        <p:spPr>
          <a:xfrm>
            <a:off x="1238250" y="1159042"/>
            <a:ext cx="9658350" cy="5010150"/>
          </a:xfrm>
        </p:spPr>
        <p:txBody>
          <a:bodyPr>
            <a:normAutofit/>
          </a:bodyPr>
          <a:lstStyle/>
          <a:p>
            <a:r>
              <a:rPr lang="en-US" sz="3000" dirty="0">
                <a:solidFill>
                  <a:schemeClr val="bg1"/>
                </a:solidFill>
              </a:rPr>
              <a:t>Q1. Total users &amp; growth trends.</a:t>
            </a:r>
          </a:p>
          <a:p>
            <a:endParaRPr lang="en-US" sz="3000" dirty="0">
              <a:solidFill>
                <a:schemeClr val="bg1"/>
              </a:solidFill>
            </a:endParaRPr>
          </a:p>
          <a:p>
            <a:pPr algn="l"/>
            <a:r>
              <a:rPr lang="en-US" sz="2000" dirty="0">
                <a:solidFill>
                  <a:schemeClr val="bg1"/>
                </a:solidFill>
              </a:rPr>
              <a:t>What is the total number of users for </a:t>
            </a:r>
            <a:r>
              <a:rPr lang="en-US" sz="2000" dirty="0" err="1">
                <a:solidFill>
                  <a:schemeClr val="bg1"/>
                </a:solidFill>
              </a:rPr>
              <a:t>LioCinema</a:t>
            </a:r>
            <a:r>
              <a:rPr lang="en-US" sz="2000" dirty="0">
                <a:solidFill>
                  <a:schemeClr val="bg1"/>
                </a:solidFill>
              </a:rPr>
              <a:t> and </a:t>
            </a:r>
            <a:r>
              <a:rPr lang="en-US" sz="2000" dirty="0" err="1">
                <a:solidFill>
                  <a:schemeClr val="bg1"/>
                </a:solidFill>
              </a:rPr>
              <a:t>Jotstar</a:t>
            </a:r>
            <a:r>
              <a:rPr lang="en-US" sz="2000" dirty="0">
                <a:solidFill>
                  <a:schemeClr val="bg1"/>
                </a:solidFill>
              </a:rPr>
              <a:t>? How do they compare in terms of growth from January to November 2024?</a:t>
            </a:r>
          </a:p>
        </p:txBody>
      </p:sp>
      <p:pic>
        <p:nvPicPr>
          <p:cNvPr id="4" name="Audio 3">
            <a:hlinkClick r:id="" action="ppaction://media"/>
            <a:extLst>
              <a:ext uri="{FF2B5EF4-FFF2-40B4-BE49-F238E27FC236}">
                <a16:creationId xmlns:a16="http://schemas.microsoft.com/office/drawing/2014/main" id="{DAAA9132-3B9B-8225-C86D-F0E105A187C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41968683"/>
      </p:ext>
    </p:extLst>
  </p:cSld>
  <p:clrMapOvr>
    <a:masterClrMapping/>
  </p:clrMapOvr>
  <mc:AlternateContent xmlns:mc="http://schemas.openxmlformats.org/markup-compatibility/2006">
    <mc:Choice xmlns:p14="http://schemas.microsoft.com/office/powerpoint/2010/main" Requires="p14">
      <p:transition p14:dur="100" advTm="1686">
        <p:cut/>
      </p:transition>
    </mc:Choice>
    <mc:Fallback>
      <p:transition advTm="1686">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5B8F72B5-5FA2-AFD1-AC94-2EF5621231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CE3269-BAA7-E6EC-502F-9023E029E2EF}"/>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E3BE22D1-8FC6-F22B-E0F7-98CD70519117}"/>
              </a:ext>
            </a:extLst>
          </p:cNvPr>
          <p:cNvSpPr>
            <a:spLocks noGrp="1"/>
          </p:cNvSpPr>
          <p:nvPr>
            <p:ph type="subTitle" idx="1"/>
          </p:nvPr>
        </p:nvSpPr>
        <p:spPr>
          <a:xfrm>
            <a:off x="1238250" y="1159042"/>
            <a:ext cx="9658350" cy="5010150"/>
          </a:xfrm>
        </p:spPr>
        <p:txBody>
          <a:bodyPr>
            <a:noAutofit/>
          </a:bodyPr>
          <a:lstStyle/>
          <a:p>
            <a:pPr algn="l"/>
            <a:endParaRPr lang="en-US" sz="1200" dirty="0">
              <a:solidFill>
                <a:schemeClr val="bg1"/>
              </a:solidFill>
            </a:endParaRPr>
          </a:p>
        </p:txBody>
      </p:sp>
      <p:pic>
        <p:nvPicPr>
          <p:cNvPr id="12" name="Picture 11">
            <a:extLst>
              <a:ext uri="{FF2B5EF4-FFF2-40B4-BE49-F238E27FC236}">
                <a16:creationId xmlns:a16="http://schemas.microsoft.com/office/drawing/2014/main" id="{C397BFED-8DB2-FCF4-36F2-8673AF7DB9A4}"/>
              </a:ext>
            </a:extLst>
          </p:cNvPr>
          <p:cNvPicPr>
            <a:picLocks noChangeAspect="1"/>
          </p:cNvPicPr>
          <p:nvPr/>
        </p:nvPicPr>
        <p:blipFill>
          <a:blip r:embed="rId5"/>
          <a:srcRect l="5635" r="6503"/>
          <a:stretch/>
        </p:blipFill>
        <p:spPr>
          <a:xfrm>
            <a:off x="2834640" y="1159042"/>
            <a:ext cx="1581912" cy="866896"/>
          </a:xfrm>
          <a:prstGeom prst="rect">
            <a:avLst/>
          </a:prstGeom>
        </p:spPr>
      </p:pic>
      <p:pic>
        <p:nvPicPr>
          <p:cNvPr id="4" name="Audio 3">
            <a:hlinkClick r:id="" action="ppaction://media"/>
            <a:extLst>
              <a:ext uri="{FF2B5EF4-FFF2-40B4-BE49-F238E27FC236}">
                <a16:creationId xmlns:a16="http://schemas.microsoft.com/office/drawing/2014/main" id="{56199346-F262-4AF7-EC48-1A7044639A4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1434008"/>
      </p:ext>
    </p:extLst>
  </p:cSld>
  <p:clrMapOvr>
    <a:masterClrMapping/>
  </p:clrMapOvr>
  <mc:AlternateContent xmlns:mc="http://schemas.openxmlformats.org/markup-compatibility/2006">
    <mc:Choice xmlns:p14="http://schemas.microsoft.com/office/powerpoint/2010/main" Requires="p14">
      <p:transition p14:dur="100" advTm="1221">
        <p:cut/>
      </p:transition>
    </mc:Choice>
    <mc:Fallback>
      <p:transition advTm="1221">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957BABF6-D390-1E5C-17A4-AE684D1E0A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7C5338-0595-FB38-C7D8-CA2B21F9C29B}"/>
              </a:ext>
            </a:extLst>
          </p:cNvPr>
          <p:cNvSpPr>
            <a:spLocks noGrp="1"/>
          </p:cNvSpPr>
          <p:nvPr>
            <p:ph type="ctrTitle"/>
          </p:nvPr>
        </p:nvSpPr>
        <p:spPr>
          <a:xfrm>
            <a:off x="1381125" y="342900"/>
            <a:ext cx="8972550" cy="575468"/>
          </a:xfrm>
        </p:spPr>
        <p:txBody>
          <a:bodyPr>
            <a:normAutofit fontScale="90000"/>
          </a:bodyPr>
          <a:lstStyle/>
          <a:p>
            <a:pPr algn="l"/>
            <a:r>
              <a:rPr lang="en-US" sz="4000" dirty="0">
                <a:solidFill>
                  <a:schemeClr val="bg1"/>
                </a:solidFill>
              </a:rPr>
              <a:t>Primary Analysis</a:t>
            </a:r>
            <a:endParaRPr lang="en-IN" sz="4000" dirty="0">
              <a:solidFill>
                <a:schemeClr val="bg1"/>
              </a:solidFill>
            </a:endParaRPr>
          </a:p>
        </p:txBody>
      </p:sp>
      <p:sp>
        <p:nvSpPr>
          <p:cNvPr id="3" name="Subtitle 2">
            <a:extLst>
              <a:ext uri="{FF2B5EF4-FFF2-40B4-BE49-F238E27FC236}">
                <a16:creationId xmlns:a16="http://schemas.microsoft.com/office/drawing/2014/main" id="{FA974DC9-8710-BC38-32AF-2FC1DA05BF5C}"/>
              </a:ext>
            </a:extLst>
          </p:cNvPr>
          <p:cNvSpPr>
            <a:spLocks noGrp="1"/>
          </p:cNvSpPr>
          <p:nvPr>
            <p:ph type="subTitle" idx="1"/>
          </p:nvPr>
        </p:nvSpPr>
        <p:spPr>
          <a:xfrm>
            <a:off x="1238250" y="1159042"/>
            <a:ext cx="9658350" cy="5010150"/>
          </a:xfrm>
        </p:spPr>
        <p:txBody>
          <a:bodyPr>
            <a:noAutofit/>
          </a:bodyPr>
          <a:lstStyle/>
          <a:p>
            <a:pPr algn="l"/>
            <a:endParaRPr lang="en-US" sz="1200" dirty="0">
              <a:solidFill>
                <a:schemeClr val="bg1"/>
              </a:solidFill>
            </a:endParaRPr>
          </a:p>
        </p:txBody>
      </p:sp>
      <p:pic>
        <p:nvPicPr>
          <p:cNvPr id="14" name="Picture 13">
            <a:extLst>
              <a:ext uri="{FF2B5EF4-FFF2-40B4-BE49-F238E27FC236}">
                <a16:creationId xmlns:a16="http://schemas.microsoft.com/office/drawing/2014/main" id="{3C18D403-DA82-2049-1218-FC7254A5B78B}"/>
              </a:ext>
            </a:extLst>
          </p:cNvPr>
          <p:cNvPicPr>
            <a:picLocks noChangeAspect="1"/>
          </p:cNvPicPr>
          <p:nvPr/>
        </p:nvPicPr>
        <p:blipFill>
          <a:blip r:embed="rId5"/>
          <a:srcRect l="4248" t="4211" r="3475"/>
          <a:stretch/>
        </p:blipFill>
        <p:spPr>
          <a:xfrm>
            <a:off x="7064695" y="1159042"/>
            <a:ext cx="1819656" cy="866896"/>
          </a:xfrm>
          <a:prstGeom prst="rect">
            <a:avLst/>
          </a:prstGeom>
        </p:spPr>
      </p:pic>
      <p:pic>
        <p:nvPicPr>
          <p:cNvPr id="4" name="Picture 3">
            <a:extLst>
              <a:ext uri="{FF2B5EF4-FFF2-40B4-BE49-F238E27FC236}">
                <a16:creationId xmlns:a16="http://schemas.microsoft.com/office/drawing/2014/main" id="{91FCC2A6-5BE4-E30F-B14F-F6C98529E5B6}"/>
              </a:ext>
            </a:extLst>
          </p:cNvPr>
          <p:cNvPicPr>
            <a:picLocks noChangeAspect="1"/>
          </p:cNvPicPr>
          <p:nvPr/>
        </p:nvPicPr>
        <p:blipFill>
          <a:blip r:embed="rId6"/>
          <a:srcRect l="5635" r="6503"/>
          <a:stretch/>
        </p:blipFill>
        <p:spPr>
          <a:xfrm>
            <a:off x="2834640" y="1159042"/>
            <a:ext cx="1581912" cy="866896"/>
          </a:xfrm>
          <a:prstGeom prst="rect">
            <a:avLst/>
          </a:prstGeom>
        </p:spPr>
      </p:pic>
      <p:pic>
        <p:nvPicPr>
          <p:cNvPr id="5" name="Audio 4">
            <a:hlinkClick r:id="" action="ppaction://media"/>
            <a:extLst>
              <a:ext uri="{FF2B5EF4-FFF2-40B4-BE49-F238E27FC236}">
                <a16:creationId xmlns:a16="http://schemas.microsoft.com/office/drawing/2014/main" id="{B4ECE866-0E4A-B6B9-1FE3-88F60E1B2CB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74533953"/>
      </p:ext>
    </p:extLst>
  </p:cSld>
  <p:clrMapOvr>
    <a:masterClrMapping/>
  </p:clrMapOvr>
  <mc:AlternateContent xmlns:mc="http://schemas.openxmlformats.org/markup-compatibility/2006">
    <mc:Choice xmlns:p14="http://schemas.microsoft.com/office/powerpoint/2010/main" Requires="p14">
      <p:transition p14:dur="100" advTm="825">
        <p:cut/>
      </p:transition>
    </mc:Choice>
    <mc:Fallback>
      <p:transition advTm="825">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1331</TotalTime>
  <Words>3616</Words>
  <Application>Microsoft Office PowerPoint</Application>
  <PresentationFormat>Widescreen</PresentationFormat>
  <Paragraphs>327</Paragraphs>
  <Slides>53</Slides>
  <Notes>38</Notes>
  <HiddenSlides>0</HiddenSlides>
  <MMClips>53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Aptos</vt:lpstr>
      <vt:lpstr>Aptos Display</vt:lpstr>
      <vt:lpstr>Arial</vt:lpstr>
      <vt:lpstr>Courier New</vt:lpstr>
      <vt:lpstr>Manrope</vt:lpstr>
      <vt:lpstr>Segoe UI Emoji</vt:lpstr>
      <vt:lpstr>Symbol</vt:lpstr>
      <vt:lpstr>Times New Roman</vt:lpstr>
      <vt:lpstr>Office Theme</vt:lpstr>
      <vt:lpstr>Provide insights and analysis on OTT platforms Lio Cinema &amp; Jotstar</vt:lpstr>
      <vt:lpstr>Agenda</vt:lpstr>
      <vt:lpstr>Problem Statement</vt:lpstr>
      <vt:lpstr>Goal</vt:lpstr>
      <vt:lpstr>Data overview</vt:lpstr>
      <vt:lpstr>Data overview</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Primary Analysis</vt:lpstr>
      <vt:lpstr>Recommendations</vt:lpstr>
      <vt:lpstr>Recommendations</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ISHAA IDAYATULLAH ABDUL</dc:creator>
  <cp:lastModifiedBy>ISHAA IDAYATULLAH ABDUL</cp:lastModifiedBy>
  <cp:revision>47</cp:revision>
  <dcterms:created xsi:type="dcterms:W3CDTF">2025-03-13T07:32:02Z</dcterms:created>
  <dcterms:modified xsi:type="dcterms:W3CDTF">2025-03-14T16:36:12Z</dcterms:modified>
</cp:coreProperties>
</file>